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ppt/notesSlides/notesSlide10.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notesSlides/notesSlide12.xml" ContentType="application/vnd.openxmlformats-officedocument.presentationml.notesSlide+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notesSlides/notesSlide14.xml" ContentType="application/vnd.openxmlformats-officedocument.presentationml.notesSlide+xml"/>
  <Override PartName="/ppt/charts/chart14.xml" ContentType="application/vnd.openxmlformats-officedocument.drawingml.chart+xml"/>
  <Override PartName="/ppt/notesSlides/notesSlide15.xml" ContentType="application/vnd.openxmlformats-officedocument.presentationml.notesSlide+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0" r:id="rId2"/>
    <p:sldId id="266" r:id="rId3"/>
    <p:sldId id="267" r:id="rId4"/>
    <p:sldId id="265" r:id="rId5"/>
    <p:sldId id="264" r:id="rId6"/>
    <p:sldId id="263" r:id="rId7"/>
    <p:sldId id="268" r:id="rId8"/>
    <p:sldId id="269" r:id="rId9"/>
    <p:sldId id="271" r:id="rId10"/>
    <p:sldId id="270" r:id="rId11"/>
    <p:sldId id="274" r:id="rId12"/>
    <p:sldId id="273" r:id="rId13"/>
    <p:sldId id="272" r:id="rId14"/>
    <p:sldId id="275" r:id="rId15"/>
    <p:sldId id="276" r:id="rId16"/>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102" y="2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11111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11221111101010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Excel112211111111111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Excel112211111121212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Excel112211111131313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Excel1122111111141414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Excel1122111111115151515.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11221222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112211333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11221444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11221555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Excel11221666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112211777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112211188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Excel11221111999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5.1893664960231844E-2"/>
          <c:y val="3.4606743004029841E-2"/>
          <c:w val="0.96493092454835283"/>
          <c:h val="0.74646907900557369"/>
        </c:manualLayout>
      </c:layout>
      <c:barChart>
        <c:barDir val="col"/>
        <c:grouping val="clustered"/>
        <c:varyColors val="0"/>
        <c:ser>
          <c:idx val="15"/>
          <c:order val="0"/>
          <c:tx>
            <c:strRef>
              <c:f>Лист1!$A$2</c:f>
              <c:strCache>
                <c:ptCount val="1"/>
                <c:pt idx="0">
                  <c:v>Число смертельных несчастных случаев</c:v>
                </c:pt>
              </c:strCache>
            </c:strRef>
          </c:tx>
          <c:spPr>
            <a:solidFill>
              <a:schemeClr val="accent2"/>
            </a:solidFill>
            <a:ln>
              <a:solidFill>
                <a:schemeClr val="accent2"/>
              </a:solidFill>
            </a:ln>
          </c:spPr>
          <c:invertIfNegative val="0"/>
          <c:dLbls>
            <c:dLbl>
              <c:idx val="7"/>
              <c:spPr/>
              <c:txPr>
                <a:bodyPr/>
                <a:lstStyle/>
                <a:p>
                  <a:pPr>
                    <a:defRPr sz="1568" b="1">
                      <a:solidFill>
                        <a:schemeClr val="accent1">
                          <a:lumMod val="50000"/>
                        </a:schemeClr>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dLbl>
            <c:spPr>
              <a:noFill/>
              <a:ln w="20036">
                <a:noFill/>
              </a:ln>
            </c:spPr>
            <c:txPr>
              <a:bodyPr wrap="square" lIns="38100" tIns="19050" rIns="38100" bIns="19050" anchor="ctr">
                <a:spAutoFit/>
              </a:bodyPr>
              <a:lstStyle/>
              <a:p>
                <a:pPr>
                  <a:defRPr sz="1568" b="1">
                    <a:solidFill>
                      <a:schemeClr val="accent1">
                        <a:lumMod val="50000"/>
                      </a:schemeClr>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Лист1!$B$1:$H$1</c:f>
              <c:numCache>
                <c:formatCode>\О\с\н\о\в\н\о\й</c:formatCode>
                <c:ptCount val="7"/>
                <c:pt idx="0">
                  <c:v>2014</c:v>
                </c:pt>
                <c:pt idx="1">
                  <c:v>2015</c:v>
                </c:pt>
                <c:pt idx="2">
                  <c:v>2016</c:v>
                </c:pt>
                <c:pt idx="3">
                  <c:v>2017</c:v>
                </c:pt>
                <c:pt idx="4">
                  <c:v>2018</c:v>
                </c:pt>
                <c:pt idx="5">
                  <c:v>2019</c:v>
                </c:pt>
                <c:pt idx="6">
                  <c:v>2020</c:v>
                </c:pt>
              </c:numCache>
            </c:numRef>
          </c:cat>
          <c:val>
            <c:numRef>
              <c:f>Лист1!$B$2:$H$2</c:f>
              <c:numCache>
                <c:formatCode>\О\с\н\о\в\н\о\й</c:formatCode>
                <c:ptCount val="7"/>
                <c:pt idx="0">
                  <c:v>266</c:v>
                </c:pt>
                <c:pt idx="1">
                  <c:v>246</c:v>
                </c:pt>
                <c:pt idx="2">
                  <c:v>252</c:v>
                </c:pt>
                <c:pt idx="3">
                  <c:v>208</c:v>
                </c:pt>
                <c:pt idx="4">
                  <c:v>177</c:v>
                </c:pt>
                <c:pt idx="5">
                  <c:v>171</c:v>
                </c:pt>
                <c:pt idx="6">
                  <c:v>150</c:v>
                </c:pt>
              </c:numCache>
            </c:numRef>
          </c:val>
          <c:extLst xmlns:c16r2="http://schemas.microsoft.com/office/drawing/2015/06/chart">
            <c:ext xmlns:c16="http://schemas.microsoft.com/office/drawing/2014/chart" uri="{C3380CC4-5D6E-409C-BE32-E72D297353CC}">
              <c16:uniqueId val="{00000001-2419-4B35-9E40-8F9C827ABF83}"/>
            </c:ext>
          </c:extLst>
        </c:ser>
        <c:dLbls>
          <c:showLegendKey val="0"/>
          <c:showVal val="0"/>
          <c:showCatName val="0"/>
          <c:showSerName val="0"/>
          <c:showPercent val="0"/>
          <c:showBubbleSize val="0"/>
        </c:dLbls>
        <c:gapWidth val="134"/>
        <c:overlap val="22"/>
        <c:axId val="-697149872"/>
        <c:axId val="-697153136"/>
      </c:barChart>
      <c:lineChart>
        <c:grouping val="standard"/>
        <c:varyColors val="0"/>
        <c:ser>
          <c:idx val="16"/>
          <c:order val="1"/>
          <c:tx>
            <c:strRef>
              <c:f>Лист1!$A$3</c:f>
              <c:strCache>
                <c:ptCount val="1"/>
                <c:pt idx="0">
                  <c:v>Число аварий на поднадзорных объектах</c:v>
                </c:pt>
              </c:strCache>
            </c:strRef>
          </c:tx>
          <c:spPr>
            <a:ln>
              <a:solidFill>
                <a:schemeClr val="accent1">
                  <a:lumMod val="50000"/>
                </a:schemeClr>
              </a:solidFill>
            </a:ln>
          </c:spPr>
          <c:marker>
            <c:symbol val="dot"/>
            <c:size val="9"/>
            <c:spPr>
              <a:solidFill>
                <a:schemeClr val="accent1">
                  <a:lumMod val="50000"/>
                </a:schemeClr>
              </a:solidFill>
              <a:ln>
                <a:solidFill>
                  <a:schemeClr val="accent1">
                    <a:lumMod val="50000"/>
                  </a:schemeClr>
                </a:solidFill>
              </a:ln>
            </c:spPr>
          </c:marker>
          <c:dLbls>
            <c:dLbl>
              <c:idx val="5"/>
              <c:layout>
                <c:manualLayout>
                  <c:x val="-3.2415627015278295E-2"/>
                  <c:y val="-8.310343327096296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419-4B35-9E40-8F9C827ABF83}"/>
                </c:ext>
                <c:ext xmlns:c15="http://schemas.microsoft.com/office/drawing/2012/chart" uri="{CE6537A1-D6FC-4f65-9D91-7224C49458BB}"/>
              </c:extLst>
            </c:dLbl>
            <c:dLbl>
              <c:idx val="6"/>
              <c:layout>
                <c:manualLayout>
                  <c:x val="-2.5393944058307274E-2"/>
                  <c:y val="-9.38864661263121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419-4B35-9E40-8F9C827ABF83}"/>
                </c:ext>
                <c:ext xmlns:c15="http://schemas.microsoft.com/office/drawing/2012/chart" uri="{CE6537A1-D6FC-4f65-9D91-7224C49458BB}"/>
              </c:extLst>
            </c:dLbl>
            <c:spPr>
              <a:noFill/>
              <a:ln w="20036">
                <a:noFill/>
              </a:ln>
            </c:spPr>
            <c:txPr>
              <a:bodyPr/>
              <a:lstStyle/>
              <a:p>
                <a:pPr>
                  <a:defRPr b="0">
                    <a:ln>
                      <a:solidFill>
                        <a:schemeClr val="accent1">
                          <a:lumMod val="50000"/>
                        </a:schemeClr>
                      </a:solidFill>
                    </a:ln>
                    <a:solidFill>
                      <a:schemeClr val="accent1">
                        <a:lumMod val="50000"/>
                      </a:schemeClr>
                    </a:solidFill>
                    <a:latin typeface="Arial" panose="020B0604020202020204" pitchFamily="34" charset="0"/>
                    <a:cs typeface="Arial" panose="020B0604020202020204" pitchFamily="34" charset="0"/>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Лист1!$B$1:$H$1</c:f>
              <c:numCache>
                <c:formatCode>\О\с\н\о\в\н\о\й</c:formatCode>
                <c:ptCount val="7"/>
                <c:pt idx="0">
                  <c:v>2014</c:v>
                </c:pt>
                <c:pt idx="1">
                  <c:v>2015</c:v>
                </c:pt>
                <c:pt idx="2">
                  <c:v>2016</c:v>
                </c:pt>
                <c:pt idx="3">
                  <c:v>2017</c:v>
                </c:pt>
                <c:pt idx="4">
                  <c:v>2018</c:v>
                </c:pt>
                <c:pt idx="5">
                  <c:v>2019</c:v>
                </c:pt>
                <c:pt idx="6">
                  <c:v>2020</c:v>
                </c:pt>
              </c:numCache>
            </c:numRef>
          </c:cat>
          <c:val>
            <c:numRef>
              <c:f>Лист1!$B$3:$H$3</c:f>
              <c:numCache>
                <c:formatCode>\О\с\н\о\в\н\о\й</c:formatCode>
                <c:ptCount val="7"/>
                <c:pt idx="0">
                  <c:v>226</c:v>
                </c:pt>
                <c:pt idx="1">
                  <c:v>237</c:v>
                </c:pt>
                <c:pt idx="2">
                  <c:v>222</c:v>
                </c:pt>
                <c:pt idx="3">
                  <c:v>221</c:v>
                </c:pt>
                <c:pt idx="4">
                  <c:v>175</c:v>
                </c:pt>
                <c:pt idx="5">
                  <c:v>149</c:v>
                </c:pt>
                <c:pt idx="6">
                  <c:v>127</c:v>
                </c:pt>
              </c:numCache>
            </c:numRef>
          </c:val>
          <c:smooth val="0"/>
          <c:extLst xmlns:c16r2="http://schemas.microsoft.com/office/drawing/2015/06/chart">
            <c:ext xmlns:c16="http://schemas.microsoft.com/office/drawing/2014/chart" uri="{C3380CC4-5D6E-409C-BE32-E72D297353CC}">
              <c16:uniqueId val="{00000004-2419-4B35-9E40-8F9C827ABF83}"/>
            </c:ext>
          </c:extLst>
        </c:ser>
        <c:dLbls>
          <c:showLegendKey val="0"/>
          <c:showVal val="0"/>
          <c:showCatName val="0"/>
          <c:showSerName val="0"/>
          <c:showPercent val="0"/>
          <c:showBubbleSize val="0"/>
        </c:dLbls>
        <c:marker val="1"/>
        <c:smooth val="0"/>
        <c:axId val="-697149872"/>
        <c:axId val="-697153136"/>
      </c:lineChart>
      <c:catAx>
        <c:axId val="-697149872"/>
        <c:scaling>
          <c:orientation val="minMax"/>
        </c:scaling>
        <c:delete val="0"/>
        <c:axPos val="b"/>
        <c:numFmt formatCode="\О\с\н\о\в\н\о\й" sourceLinked="1"/>
        <c:majorTickMark val="cross"/>
        <c:minorTickMark val="none"/>
        <c:tickLblPos val="nextTo"/>
        <c:txPr>
          <a:bodyPr rot="-2700000" vert="horz"/>
          <a:lstStyle/>
          <a:p>
            <a:pPr>
              <a:defRPr sz="1105"/>
            </a:pPr>
            <a:endParaRPr lang="ru-RU"/>
          </a:p>
        </c:txPr>
        <c:crossAx val="-697153136"/>
        <c:crosses val="autoZero"/>
        <c:auto val="0"/>
        <c:lblAlgn val="ctr"/>
        <c:lblOffset val="100"/>
        <c:tickLblSkip val="1"/>
        <c:tickMarkSkip val="1"/>
        <c:noMultiLvlLbl val="0"/>
      </c:catAx>
      <c:valAx>
        <c:axId val="-697153136"/>
        <c:scaling>
          <c:orientation val="minMax"/>
        </c:scaling>
        <c:delete val="0"/>
        <c:axPos val="l"/>
        <c:numFmt formatCode="\О\с\н\о\в\н\о\й" sourceLinked="1"/>
        <c:majorTickMark val="out"/>
        <c:minorTickMark val="none"/>
        <c:tickLblPos val="nextTo"/>
        <c:crossAx val="-697149872"/>
        <c:crosses val="autoZero"/>
        <c:crossBetween val="between"/>
      </c:valAx>
      <c:spPr>
        <a:noFill/>
        <a:ln w="24900">
          <a:noFill/>
        </a:ln>
      </c:spPr>
    </c:plotArea>
    <c:legend>
      <c:legendPos val="b"/>
      <c:layout>
        <c:manualLayout>
          <c:xMode val="edge"/>
          <c:yMode val="edge"/>
          <c:wMode val="edge"/>
          <c:hMode val="edge"/>
          <c:x val="4.7671876836290983E-2"/>
          <c:y val="0.86679829200454417"/>
          <c:w val="0.57872370431308018"/>
          <c:h val="0.99277157519489168"/>
        </c:manualLayout>
      </c:layout>
      <c:overlay val="0"/>
      <c:txPr>
        <a:bodyPr anchor="t"/>
        <a:lstStyle/>
        <a:p>
          <a:pPr>
            <a:defRPr sz="1262"/>
          </a:pPr>
          <a:endParaRPr lang="ru-RU"/>
        </a:p>
      </c:txPr>
    </c:legend>
    <c:plotVisOnly val="1"/>
    <c:dispBlanksAs val="gap"/>
    <c:showDLblsOverMax val="0"/>
  </c:chart>
  <c:spPr>
    <a:ln>
      <a:noFill/>
    </a:ln>
  </c:spPr>
  <c:txPr>
    <a:bodyPr/>
    <a:lstStyle/>
    <a:p>
      <a:pPr>
        <a:defRPr sz="1419"/>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5.1893664960231844E-2"/>
          <c:y val="3.4606743004029841E-2"/>
          <c:w val="0.96493092454835283"/>
          <c:h val="0.74646907900557369"/>
        </c:manualLayout>
      </c:layout>
      <c:barChart>
        <c:barDir val="col"/>
        <c:grouping val="clustered"/>
        <c:varyColors val="0"/>
        <c:ser>
          <c:idx val="15"/>
          <c:order val="0"/>
          <c:tx>
            <c:strRef>
              <c:f>Лист1!$A$2</c:f>
              <c:strCache>
                <c:ptCount val="1"/>
                <c:pt idx="0">
                  <c:v>Число смертельных несчастных случаев</c:v>
                </c:pt>
              </c:strCache>
            </c:strRef>
          </c:tx>
          <c:spPr>
            <a:solidFill>
              <a:schemeClr val="accent2"/>
            </a:solidFill>
            <a:ln>
              <a:solidFill>
                <a:schemeClr val="accent2"/>
              </a:solidFill>
            </a:ln>
          </c:spPr>
          <c:invertIfNegative val="0"/>
          <c:dLbls>
            <c:dLbl>
              <c:idx val="7"/>
              <c:spPr/>
              <c:txPr>
                <a:bodyPr/>
                <a:lstStyle/>
                <a:p>
                  <a:pPr>
                    <a:defRPr sz="1568" b="1">
                      <a:solidFill>
                        <a:schemeClr val="accent1">
                          <a:lumMod val="50000"/>
                        </a:schemeClr>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dLbl>
            <c:spPr>
              <a:noFill/>
              <a:ln w="20036">
                <a:noFill/>
              </a:ln>
            </c:spPr>
            <c:txPr>
              <a:bodyPr wrap="square" lIns="38100" tIns="19050" rIns="38100" bIns="19050" anchor="ctr">
                <a:spAutoFit/>
              </a:bodyPr>
              <a:lstStyle/>
              <a:p>
                <a:pPr>
                  <a:defRPr sz="1568" b="1">
                    <a:solidFill>
                      <a:schemeClr val="accent1">
                        <a:lumMod val="50000"/>
                      </a:schemeClr>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Лист1!$B$1:$H$1</c:f>
              <c:numCache>
                <c:formatCode>\О\с\н\о\в\н\о\й</c:formatCode>
                <c:ptCount val="7"/>
                <c:pt idx="0">
                  <c:v>2014</c:v>
                </c:pt>
                <c:pt idx="1">
                  <c:v>2015</c:v>
                </c:pt>
                <c:pt idx="2">
                  <c:v>2016</c:v>
                </c:pt>
                <c:pt idx="3">
                  <c:v>2017</c:v>
                </c:pt>
                <c:pt idx="4">
                  <c:v>2018</c:v>
                </c:pt>
                <c:pt idx="5">
                  <c:v>2019</c:v>
                </c:pt>
                <c:pt idx="6">
                  <c:v>2020</c:v>
                </c:pt>
              </c:numCache>
            </c:numRef>
          </c:cat>
          <c:val>
            <c:numRef>
              <c:f>Лист1!$B$2:$H$2</c:f>
              <c:numCache>
                <c:formatCode>\О\с\н\о\в\н\о\й</c:formatCode>
                <c:ptCount val="7"/>
                <c:pt idx="0">
                  <c:v>266</c:v>
                </c:pt>
                <c:pt idx="1">
                  <c:v>246</c:v>
                </c:pt>
                <c:pt idx="2">
                  <c:v>252</c:v>
                </c:pt>
                <c:pt idx="3">
                  <c:v>208</c:v>
                </c:pt>
                <c:pt idx="4">
                  <c:v>177</c:v>
                </c:pt>
                <c:pt idx="5">
                  <c:v>171</c:v>
                </c:pt>
                <c:pt idx="6">
                  <c:v>150</c:v>
                </c:pt>
              </c:numCache>
            </c:numRef>
          </c:val>
          <c:extLst xmlns:c16r2="http://schemas.microsoft.com/office/drawing/2015/06/chart">
            <c:ext xmlns:c16="http://schemas.microsoft.com/office/drawing/2014/chart" uri="{C3380CC4-5D6E-409C-BE32-E72D297353CC}">
              <c16:uniqueId val="{00000001-2419-4B35-9E40-8F9C827ABF83}"/>
            </c:ext>
          </c:extLst>
        </c:ser>
        <c:dLbls>
          <c:showLegendKey val="0"/>
          <c:showVal val="0"/>
          <c:showCatName val="0"/>
          <c:showSerName val="0"/>
          <c:showPercent val="0"/>
          <c:showBubbleSize val="0"/>
        </c:dLbls>
        <c:gapWidth val="134"/>
        <c:overlap val="22"/>
        <c:axId val="-543672944"/>
        <c:axId val="-543671856"/>
      </c:barChart>
      <c:lineChart>
        <c:grouping val="standard"/>
        <c:varyColors val="0"/>
        <c:ser>
          <c:idx val="16"/>
          <c:order val="1"/>
          <c:tx>
            <c:strRef>
              <c:f>Лист1!$A$3</c:f>
              <c:strCache>
                <c:ptCount val="1"/>
                <c:pt idx="0">
                  <c:v>Число аварий на поднадзорных объектах</c:v>
                </c:pt>
              </c:strCache>
            </c:strRef>
          </c:tx>
          <c:spPr>
            <a:ln>
              <a:solidFill>
                <a:schemeClr val="accent1">
                  <a:lumMod val="50000"/>
                </a:schemeClr>
              </a:solidFill>
            </a:ln>
          </c:spPr>
          <c:marker>
            <c:symbol val="dot"/>
            <c:size val="9"/>
            <c:spPr>
              <a:solidFill>
                <a:schemeClr val="accent1">
                  <a:lumMod val="50000"/>
                </a:schemeClr>
              </a:solidFill>
              <a:ln>
                <a:solidFill>
                  <a:schemeClr val="accent1">
                    <a:lumMod val="50000"/>
                  </a:schemeClr>
                </a:solidFill>
              </a:ln>
            </c:spPr>
          </c:marker>
          <c:dLbls>
            <c:dLbl>
              <c:idx val="5"/>
              <c:layout>
                <c:manualLayout>
                  <c:x val="-3.2415627015278295E-2"/>
                  <c:y val="-8.310343327096296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419-4B35-9E40-8F9C827ABF83}"/>
                </c:ext>
                <c:ext xmlns:c15="http://schemas.microsoft.com/office/drawing/2012/chart" uri="{CE6537A1-D6FC-4f65-9D91-7224C49458BB}"/>
              </c:extLst>
            </c:dLbl>
            <c:dLbl>
              <c:idx val="6"/>
              <c:layout>
                <c:manualLayout>
                  <c:x val="-2.5393944058307274E-2"/>
                  <c:y val="-9.38864661263121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419-4B35-9E40-8F9C827ABF83}"/>
                </c:ext>
                <c:ext xmlns:c15="http://schemas.microsoft.com/office/drawing/2012/chart" uri="{CE6537A1-D6FC-4f65-9D91-7224C49458BB}"/>
              </c:extLst>
            </c:dLbl>
            <c:spPr>
              <a:noFill/>
              <a:ln w="20036">
                <a:noFill/>
              </a:ln>
            </c:spPr>
            <c:txPr>
              <a:bodyPr/>
              <a:lstStyle/>
              <a:p>
                <a:pPr>
                  <a:defRPr b="0">
                    <a:ln>
                      <a:solidFill>
                        <a:schemeClr val="accent1">
                          <a:lumMod val="50000"/>
                        </a:schemeClr>
                      </a:solidFill>
                    </a:ln>
                    <a:solidFill>
                      <a:schemeClr val="accent1">
                        <a:lumMod val="50000"/>
                      </a:schemeClr>
                    </a:solidFill>
                    <a:latin typeface="Arial" panose="020B0604020202020204" pitchFamily="34" charset="0"/>
                    <a:cs typeface="Arial" panose="020B0604020202020204" pitchFamily="34" charset="0"/>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Лист1!$B$1:$H$1</c:f>
              <c:numCache>
                <c:formatCode>\О\с\н\о\в\н\о\й</c:formatCode>
                <c:ptCount val="7"/>
                <c:pt idx="0">
                  <c:v>2014</c:v>
                </c:pt>
                <c:pt idx="1">
                  <c:v>2015</c:v>
                </c:pt>
                <c:pt idx="2">
                  <c:v>2016</c:v>
                </c:pt>
                <c:pt idx="3">
                  <c:v>2017</c:v>
                </c:pt>
                <c:pt idx="4">
                  <c:v>2018</c:v>
                </c:pt>
                <c:pt idx="5">
                  <c:v>2019</c:v>
                </c:pt>
                <c:pt idx="6">
                  <c:v>2020</c:v>
                </c:pt>
              </c:numCache>
            </c:numRef>
          </c:cat>
          <c:val>
            <c:numRef>
              <c:f>Лист1!$B$3:$H$3</c:f>
              <c:numCache>
                <c:formatCode>\О\с\н\о\в\н\о\й</c:formatCode>
                <c:ptCount val="7"/>
                <c:pt idx="0">
                  <c:v>226</c:v>
                </c:pt>
                <c:pt idx="1">
                  <c:v>237</c:v>
                </c:pt>
                <c:pt idx="2">
                  <c:v>222</c:v>
                </c:pt>
                <c:pt idx="3">
                  <c:v>221</c:v>
                </c:pt>
                <c:pt idx="4">
                  <c:v>175</c:v>
                </c:pt>
                <c:pt idx="5">
                  <c:v>149</c:v>
                </c:pt>
                <c:pt idx="6">
                  <c:v>127</c:v>
                </c:pt>
              </c:numCache>
            </c:numRef>
          </c:val>
          <c:smooth val="0"/>
          <c:extLst xmlns:c16r2="http://schemas.microsoft.com/office/drawing/2015/06/chart">
            <c:ext xmlns:c16="http://schemas.microsoft.com/office/drawing/2014/chart" uri="{C3380CC4-5D6E-409C-BE32-E72D297353CC}">
              <c16:uniqueId val="{00000004-2419-4B35-9E40-8F9C827ABF83}"/>
            </c:ext>
          </c:extLst>
        </c:ser>
        <c:dLbls>
          <c:showLegendKey val="0"/>
          <c:showVal val="0"/>
          <c:showCatName val="0"/>
          <c:showSerName val="0"/>
          <c:showPercent val="0"/>
          <c:showBubbleSize val="0"/>
        </c:dLbls>
        <c:marker val="1"/>
        <c:smooth val="0"/>
        <c:axId val="-543672944"/>
        <c:axId val="-543671856"/>
      </c:lineChart>
      <c:catAx>
        <c:axId val="-543672944"/>
        <c:scaling>
          <c:orientation val="minMax"/>
        </c:scaling>
        <c:delete val="0"/>
        <c:axPos val="b"/>
        <c:numFmt formatCode="\О\с\н\о\в\н\о\й" sourceLinked="1"/>
        <c:majorTickMark val="cross"/>
        <c:minorTickMark val="none"/>
        <c:tickLblPos val="nextTo"/>
        <c:txPr>
          <a:bodyPr rot="-2700000" vert="horz"/>
          <a:lstStyle/>
          <a:p>
            <a:pPr>
              <a:defRPr sz="1105"/>
            </a:pPr>
            <a:endParaRPr lang="ru-RU"/>
          </a:p>
        </c:txPr>
        <c:crossAx val="-543671856"/>
        <c:crosses val="autoZero"/>
        <c:auto val="0"/>
        <c:lblAlgn val="ctr"/>
        <c:lblOffset val="100"/>
        <c:tickLblSkip val="1"/>
        <c:tickMarkSkip val="1"/>
        <c:noMultiLvlLbl val="0"/>
      </c:catAx>
      <c:valAx>
        <c:axId val="-543671856"/>
        <c:scaling>
          <c:orientation val="minMax"/>
        </c:scaling>
        <c:delete val="0"/>
        <c:axPos val="l"/>
        <c:numFmt formatCode="\О\с\н\о\в\н\о\й" sourceLinked="1"/>
        <c:majorTickMark val="out"/>
        <c:minorTickMark val="none"/>
        <c:tickLblPos val="nextTo"/>
        <c:crossAx val="-543672944"/>
        <c:crosses val="autoZero"/>
        <c:crossBetween val="between"/>
      </c:valAx>
      <c:spPr>
        <a:noFill/>
        <a:ln w="24900">
          <a:noFill/>
        </a:ln>
      </c:spPr>
    </c:plotArea>
    <c:legend>
      <c:legendPos val="b"/>
      <c:layout>
        <c:manualLayout>
          <c:xMode val="edge"/>
          <c:yMode val="edge"/>
          <c:wMode val="edge"/>
          <c:hMode val="edge"/>
          <c:x val="4.7671876836290983E-2"/>
          <c:y val="0.86679829200454417"/>
          <c:w val="0.57872370431308018"/>
          <c:h val="0.99277157519489168"/>
        </c:manualLayout>
      </c:layout>
      <c:overlay val="0"/>
      <c:txPr>
        <a:bodyPr anchor="t"/>
        <a:lstStyle/>
        <a:p>
          <a:pPr>
            <a:defRPr sz="1262"/>
          </a:pPr>
          <a:endParaRPr lang="ru-RU"/>
        </a:p>
      </c:txPr>
    </c:legend>
    <c:plotVisOnly val="1"/>
    <c:dispBlanksAs val="gap"/>
    <c:showDLblsOverMax val="0"/>
  </c:chart>
  <c:spPr>
    <a:ln>
      <a:noFill/>
    </a:ln>
  </c:spPr>
  <c:txPr>
    <a:bodyPr/>
    <a:lstStyle/>
    <a:p>
      <a:pPr>
        <a:defRPr sz="1419"/>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5.1893664960231844E-2"/>
          <c:y val="3.4606743004029841E-2"/>
          <c:w val="0.96493092454835283"/>
          <c:h val="0.74646907900557369"/>
        </c:manualLayout>
      </c:layout>
      <c:barChart>
        <c:barDir val="col"/>
        <c:grouping val="clustered"/>
        <c:varyColors val="0"/>
        <c:ser>
          <c:idx val="15"/>
          <c:order val="0"/>
          <c:tx>
            <c:strRef>
              <c:f>Лист1!$A$2</c:f>
              <c:strCache>
                <c:ptCount val="1"/>
                <c:pt idx="0">
                  <c:v>Число смертельных несчастных случаев</c:v>
                </c:pt>
              </c:strCache>
            </c:strRef>
          </c:tx>
          <c:spPr>
            <a:solidFill>
              <a:schemeClr val="accent2"/>
            </a:solidFill>
            <a:ln>
              <a:solidFill>
                <a:schemeClr val="accent2"/>
              </a:solidFill>
            </a:ln>
          </c:spPr>
          <c:invertIfNegative val="0"/>
          <c:dLbls>
            <c:dLbl>
              <c:idx val="7"/>
              <c:spPr/>
              <c:txPr>
                <a:bodyPr/>
                <a:lstStyle/>
                <a:p>
                  <a:pPr>
                    <a:defRPr sz="1568" b="1">
                      <a:solidFill>
                        <a:schemeClr val="accent1">
                          <a:lumMod val="50000"/>
                        </a:schemeClr>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dLbl>
            <c:spPr>
              <a:noFill/>
              <a:ln w="20036">
                <a:noFill/>
              </a:ln>
            </c:spPr>
            <c:txPr>
              <a:bodyPr wrap="square" lIns="38100" tIns="19050" rIns="38100" bIns="19050" anchor="ctr">
                <a:spAutoFit/>
              </a:bodyPr>
              <a:lstStyle/>
              <a:p>
                <a:pPr>
                  <a:defRPr sz="1568" b="1">
                    <a:solidFill>
                      <a:schemeClr val="accent1">
                        <a:lumMod val="50000"/>
                      </a:schemeClr>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Лист1!$B$1:$H$1</c:f>
              <c:numCache>
                <c:formatCode>\О\с\н\о\в\н\о\й</c:formatCode>
                <c:ptCount val="7"/>
                <c:pt idx="0">
                  <c:v>2014</c:v>
                </c:pt>
                <c:pt idx="1">
                  <c:v>2015</c:v>
                </c:pt>
                <c:pt idx="2">
                  <c:v>2016</c:v>
                </c:pt>
                <c:pt idx="3">
                  <c:v>2017</c:v>
                </c:pt>
                <c:pt idx="4">
                  <c:v>2018</c:v>
                </c:pt>
                <c:pt idx="5">
                  <c:v>2019</c:v>
                </c:pt>
                <c:pt idx="6">
                  <c:v>2020</c:v>
                </c:pt>
              </c:numCache>
            </c:numRef>
          </c:cat>
          <c:val>
            <c:numRef>
              <c:f>Лист1!$B$2:$H$2</c:f>
              <c:numCache>
                <c:formatCode>\О\с\н\о\в\н\о\й</c:formatCode>
                <c:ptCount val="7"/>
                <c:pt idx="0">
                  <c:v>266</c:v>
                </c:pt>
                <c:pt idx="1">
                  <c:v>246</c:v>
                </c:pt>
                <c:pt idx="2">
                  <c:v>252</c:v>
                </c:pt>
                <c:pt idx="3">
                  <c:v>208</c:v>
                </c:pt>
                <c:pt idx="4">
                  <c:v>177</c:v>
                </c:pt>
                <c:pt idx="5">
                  <c:v>171</c:v>
                </c:pt>
                <c:pt idx="6">
                  <c:v>150</c:v>
                </c:pt>
              </c:numCache>
            </c:numRef>
          </c:val>
          <c:extLst xmlns:c16r2="http://schemas.microsoft.com/office/drawing/2015/06/chart">
            <c:ext xmlns:c16="http://schemas.microsoft.com/office/drawing/2014/chart" uri="{C3380CC4-5D6E-409C-BE32-E72D297353CC}">
              <c16:uniqueId val="{00000001-2419-4B35-9E40-8F9C827ABF83}"/>
            </c:ext>
          </c:extLst>
        </c:ser>
        <c:dLbls>
          <c:showLegendKey val="0"/>
          <c:showVal val="0"/>
          <c:showCatName val="0"/>
          <c:showSerName val="0"/>
          <c:showPercent val="0"/>
          <c:showBubbleSize val="0"/>
        </c:dLbls>
        <c:gapWidth val="134"/>
        <c:overlap val="22"/>
        <c:axId val="-348186080"/>
        <c:axId val="-348196416"/>
      </c:barChart>
      <c:lineChart>
        <c:grouping val="standard"/>
        <c:varyColors val="0"/>
        <c:ser>
          <c:idx val="16"/>
          <c:order val="1"/>
          <c:tx>
            <c:strRef>
              <c:f>Лист1!$A$3</c:f>
              <c:strCache>
                <c:ptCount val="1"/>
                <c:pt idx="0">
                  <c:v>Число аварий на поднадзорных объектах</c:v>
                </c:pt>
              </c:strCache>
            </c:strRef>
          </c:tx>
          <c:spPr>
            <a:ln>
              <a:solidFill>
                <a:schemeClr val="accent1">
                  <a:lumMod val="50000"/>
                </a:schemeClr>
              </a:solidFill>
            </a:ln>
          </c:spPr>
          <c:marker>
            <c:symbol val="dot"/>
            <c:size val="9"/>
            <c:spPr>
              <a:solidFill>
                <a:schemeClr val="accent1">
                  <a:lumMod val="50000"/>
                </a:schemeClr>
              </a:solidFill>
              <a:ln>
                <a:solidFill>
                  <a:schemeClr val="accent1">
                    <a:lumMod val="50000"/>
                  </a:schemeClr>
                </a:solidFill>
              </a:ln>
            </c:spPr>
          </c:marker>
          <c:dLbls>
            <c:dLbl>
              <c:idx val="5"/>
              <c:layout>
                <c:manualLayout>
                  <c:x val="-3.2415627015278295E-2"/>
                  <c:y val="-8.310343327096296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419-4B35-9E40-8F9C827ABF83}"/>
                </c:ext>
                <c:ext xmlns:c15="http://schemas.microsoft.com/office/drawing/2012/chart" uri="{CE6537A1-D6FC-4f65-9D91-7224C49458BB}"/>
              </c:extLst>
            </c:dLbl>
            <c:dLbl>
              <c:idx val="6"/>
              <c:layout>
                <c:manualLayout>
                  <c:x val="-2.5393944058307274E-2"/>
                  <c:y val="-9.38864661263121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419-4B35-9E40-8F9C827ABF83}"/>
                </c:ext>
                <c:ext xmlns:c15="http://schemas.microsoft.com/office/drawing/2012/chart" uri="{CE6537A1-D6FC-4f65-9D91-7224C49458BB}"/>
              </c:extLst>
            </c:dLbl>
            <c:spPr>
              <a:noFill/>
              <a:ln w="20036">
                <a:noFill/>
              </a:ln>
            </c:spPr>
            <c:txPr>
              <a:bodyPr/>
              <a:lstStyle/>
              <a:p>
                <a:pPr>
                  <a:defRPr b="0">
                    <a:ln>
                      <a:solidFill>
                        <a:schemeClr val="accent1">
                          <a:lumMod val="50000"/>
                        </a:schemeClr>
                      </a:solidFill>
                    </a:ln>
                    <a:solidFill>
                      <a:schemeClr val="accent1">
                        <a:lumMod val="50000"/>
                      </a:schemeClr>
                    </a:solidFill>
                    <a:latin typeface="Arial" panose="020B0604020202020204" pitchFamily="34" charset="0"/>
                    <a:cs typeface="Arial" panose="020B0604020202020204" pitchFamily="34" charset="0"/>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Лист1!$B$1:$H$1</c:f>
              <c:numCache>
                <c:formatCode>\О\с\н\о\в\н\о\й</c:formatCode>
                <c:ptCount val="7"/>
                <c:pt idx="0">
                  <c:v>2014</c:v>
                </c:pt>
                <c:pt idx="1">
                  <c:v>2015</c:v>
                </c:pt>
                <c:pt idx="2">
                  <c:v>2016</c:v>
                </c:pt>
                <c:pt idx="3">
                  <c:v>2017</c:v>
                </c:pt>
                <c:pt idx="4">
                  <c:v>2018</c:v>
                </c:pt>
                <c:pt idx="5">
                  <c:v>2019</c:v>
                </c:pt>
                <c:pt idx="6">
                  <c:v>2020</c:v>
                </c:pt>
              </c:numCache>
            </c:numRef>
          </c:cat>
          <c:val>
            <c:numRef>
              <c:f>Лист1!$B$3:$H$3</c:f>
              <c:numCache>
                <c:formatCode>\О\с\н\о\в\н\о\й</c:formatCode>
                <c:ptCount val="7"/>
                <c:pt idx="0">
                  <c:v>226</c:v>
                </c:pt>
                <c:pt idx="1">
                  <c:v>237</c:v>
                </c:pt>
                <c:pt idx="2">
                  <c:v>222</c:v>
                </c:pt>
                <c:pt idx="3">
                  <c:v>221</c:v>
                </c:pt>
                <c:pt idx="4">
                  <c:v>175</c:v>
                </c:pt>
                <c:pt idx="5">
                  <c:v>149</c:v>
                </c:pt>
                <c:pt idx="6">
                  <c:v>127</c:v>
                </c:pt>
              </c:numCache>
            </c:numRef>
          </c:val>
          <c:smooth val="0"/>
          <c:extLst xmlns:c16r2="http://schemas.microsoft.com/office/drawing/2015/06/chart">
            <c:ext xmlns:c16="http://schemas.microsoft.com/office/drawing/2014/chart" uri="{C3380CC4-5D6E-409C-BE32-E72D297353CC}">
              <c16:uniqueId val="{00000004-2419-4B35-9E40-8F9C827ABF83}"/>
            </c:ext>
          </c:extLst>
        </c:ser>
        <c:dLbls>
          <c:showLegendKey val="0"/>
          <c:showVal val="0"/>
          <c:showCatName val="0"/>
          <c:showSerName val="0"/>
          <c:showPercent val="0"/>
          <c:showBubbleSize val="0"/>
        </c:dLbls>
        <c:marker val="1"/>
        <c:smooth val="0"/>
        <c:axId val="-348186080"/>
        <c:axId val="-348196416"/>
      </c:lineChart>
      <c:catAx>
        <c:axId val="-348186080"/>
        <c:scaling>
          <c:orientation val="minMax"/>
        </c:scaling>
        <c:delete val="0"/>
        <c:axPos val="b"/>
        <c:numFmt formatCode="\О\с\н\о\в\н\о\й" sourceLinked="1"/>
        <c:majorTickMark val="cross"/>
        <c:minorTickMark val="none"/>
        <c:tickLblPos val="nextTo"/>
        <c:txPr>
          <a:bodyPr rot="-2700000" vert="horz"/>
          <a:lstStyle/>
          <a:p>
            <a:pPr>
              <a:defRPr sz="1105"/>
            </a:pPr>
            <a:endParaRPr lang="ru-RU"/>
          </a:p>
        </c:txPr>
        <c:crossAx val="-348196416"/>
        <c:crosses val="autoZero"/>
        <c:auto val="0"/>
        <c:lblAlgn val="ctr"/>
        <c:lblOffset val="100"/>
        <c:tickLblSkip val="1"/>
        <c:tickMarkSkip val="1"/>
        <c:noMultiLvlLbl val="0"/>
      </c:catAx>
      <c:valAx>
        <c:axId val="-348196416"/>
        <c:scaling>
          <c:orientation val="minMax"/>
        </c:scaling>
        <c:delete val="0"/>
        <c:axPos val="l"/>
        <c:numFmt formatCode="\О\с\н\о\в\н\о\й" sourceLinked="1"/>
        <c:majorTickMark val="out"/>
        <c:minorTickMark val="none"/>
        <c:tickLblPos val="nextTo"/>
        <c:crossAx val="-348186080"/>
        <c:crosses val="autoZero"/>
        <c:crossBetween val="between"/>
      </c:valAx>
      <c:spPr>
        <a:noFill/>
        <a:ln w="24900">
          <a:noFill/>
        </a:ln>
      </c:spPr>
    </c:plotArea>
    <c:legend>
      <c:legendPos val="b"/>
      <c:layout>
        <c:manualLayout>
          <c:xMode val="edge"/>
          <c:yMode val="edge"/>
          <c:wMode val="edge"/>
          <c:hMode val="edge"/>
          <c:x val="4.7671876836290983E-2"/>
          <c:y val="0.86679829200454417"/>
          <c:w val="0.57872370431308018"/>
          <c:h val="0.99277157519489168"/>
        </c:manualLayout>
      </c:layout>
      <c:overlay val="0"/>
      <c:txPr>
        <a:bodyPr anchor="t"/>
        <a:lstStyle/>
        <a:p>
          <a:pPr>
            <a:defRPr sz="1262"/>
          </a:pPr>
          <a:endParaRPr lang="ru-RU"/>
        </a:p>
      </c:txPr>
    </c:legend>
    <c:plotVisOnly val="1"/>
    <c:dispBlanksAs val="gap"/>
    <c:showDLblsOverMax val="0"/>
  </c:chart>
  <c:spPr>
    <a:ln>
      <a:noFill/>
    </a:ln>
  </c:spPr>
  <c:txPr>
    <a:bodyPr/>
    <a:lstStyle/>
    <a:p>
      <a:pPr>
        <a:defRPr sz="1419"/>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5.1893664960231844E-2"/>
          <c:y val="3.4606743004029841E-2"/>
          <c:w val="0.96493092454835283"/>
          <c:h val="0.74646907900557369"/>
        </c:manualLayout>
      </c:layout>
      <c:barChart>
        <c:barDir val="col"/>
        <c:grouping val="clustered"/>
        <c:varyColors val="0"/>
        <c:ser>
          <c:idx val="15"/>
          <c:order val="0"/>
          <c:tx>
            <c:strRef>
              <c:f>Лист1!$A$2</c:f>
              <c:strCache>
                <c:ptCount val="1"/>
                <c:pt idx="0">
                  <c:v>Число смертельных несчастных случаев</c:v>
                </c:pt>
              </c:strCache>
            </c:strRef>
          </c:tx>
          <c:spPr>
            <a:solidFill>
              <a:schemeClr val="accent2"/>
            </a:solidFill>
            <a:ln>
              <a:solidFill>
                <a:schemeClr val="accent2"/>
              </a:solidFill>
            </a:ln>
          </c:spPr>
          <c:invertIfNegative val="0"/>
          <c:dLbls>
            <c:dLbl>
              <c:idx val="7"/>
              <c:spPr/>
              <c:txPr>
                <a:bodyPr/>
                <a:lstStyle/>
                <a:p>
                  <a:pPr>
                    <a:defRPr sz="1568" b="1">
                      <a:solidFill>
                        <a:schemeClr val="accent1">
                          <a:lumMod val="50000"/>
                        </a:schemeClr>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dLbl>
            <c:spPr>
              <a:noFill/>
              <a:ln w="20036">
                <a:noFill/>
              </a:ln>
            </c:spPr>
            <c:txPr>
              <a:bodyPr wrap="square" lIns="38100" tIns="19050" rIns="38100" bIns="19050" anchor="ctr">
                <a:spAutoFit/>
              </a:bodyPr>
              <a:lstStyle/>
              <a:p>
                <a:pPr>
                  <a:defRPr sz="1568" b="1">
                    <a:solidFill>
                      <a:schemeClr val="accent1">
                        <a:lumMod val="50000"/>
                      </a:schemeClr>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Лист1!$B$1:$H$1</c:f>
              <c:numCache>
                <c:formatCode>\О\с\н\о\в\н\о\й</c:formatCode>
                <c:ptCount val="7"/>
                <c:pt idx="0">
                  <c:v>2014</c:v>
                </c:pt>
                <c:pt idx="1">
                  <c:v>2015</c:v>
                </c:pt>
                <c:pt idx="2">
                  <c:v>2016</c:v>
                </c:pt>
                <c:pt idx="3">
                  <c:v>2017</c:v>
                </c:pt>
                <c:pt idx="4">
                  <c:v>2018</c:v>
                </c:pt>
                <c:pt idx="5">
                  <c:v>2019</c:v>
                </c:pt>
                <c:pt idx="6">
                  <c:v>2020</c:v>
                </c:pt>
              </c:numCache>
            </c:numRef>
          </c:cat>
          <c:val>
            <c:numRef>
              <c:f>Лист1!$B$2:$H$2</c:f>
              <c:numCache>
                <c:formatCode>\О\с\н\о\в\н\о\й</c:formatCode>
                <c:ptCount val="7"/>
                <c:pt idx="0">
                  <c:v>266</c:v>
                </c:pt>
                <c:pt idx="1">
                  <c:v>246</c:v>
                </c:pt>
                <c:pt idx="2">
                  <c:v>252</c:v>
                </c:pt>
                <c:pt idx="3">
                  <c:v>208</c:v>
                </c:pt>
                <c:pt idx="4">
                  <c:v>177</c:v>
                </c:pt>
                <c:pt idx="5">
                  <c:v>171</c:v>
                </c:pt>
                <c:pt idx="6">
                  <c:v>150</c:v>
                </c:pt>
              </c:numCache>
            </c:numRef>
          </c:val>
          <c:extLst xmlns:c16r2="http://schemas.microsoft.com/office/drawing/2015/06/chart">
            <c:ext xmlns:c16="http://schemas.microsoft.com/office/drawing/2014/chart" uri="{C3380CC4-5D6E-409C-BE32-E72D297353CC}">
              <c16:uniqueId val="{00000001-2419-4B35-9E40-8F9C827ABF83}"/>
            </c:ext>
          </c:extLst>
        </c:ser>
        <c:dLbls>
          <c:showLegendKey val="0"/>
          <c:showVal val="0"/>
          <c:showCatName val="0"/>
          <c:showSerName val="0"/>
          <c:showPercent val="0"/>
          <c:showBubbleSize val="0"/>
        </c:dLbls>
        <c:gapWidth val="134"/>
        <c:overlap val="22"/>
        <c:axId val="-348193696"/>
        <c:axId val="-348192064"/>
      </c:barChart>
      <c:lineChart>
        <c:grouping val="standard"/>
        <c:varyColors val="0"/>
        <c:ser>
          <c:idx val="16"/>
          <c:order val="1"/>
          <c:tx>
            <c:strRef>
              <c:f>Лист1!$A$3</c:f>
              <c:strCache>
                <c:ptCount val="1"/>
                <c:pt idx="0">
                  <c:v>Число аварий на поднадзорных объектах</c:v>
                </c:pt>
              </c:strCache>
            </c:strRef>
          </c:tx>
          <c:spPr>
            <a:ln>
              <a:solidFill>
                <a:schemeClr val="accent1">
                  <a:lumMod val="50000"/>
                </a:schemeClr>
              </a:solidFill>
            </a:ln>
          </c:spPr>
          <c:marker>
            <c:symbol val="dot"/>
            <c:size val="9"/>
            <c:spPr>
              <a:solidFill>
                <a:schemeClr val="accent1">
                  <a:lumMod val="50000"/>
                </a:schemeClr>
              </a:solidFill>
              <a:ln>
                <a:solidFill>
                  <a:schemeClr val="accent1">
                    <a:lumMod val="50000"/>
                  </a:schemeClr>
                </a:solidFill>
              </a:ln>
            </c:spPr>
          </c:marker>
          <c:dLbls>
            <c:dLbl>
              <c:idx val="5"/>
              <c:layout>
                <c:manualLayout>
                  <c:x val="-3.2415627015278295E-2"/>
                  <c:y val="-8.310343327096296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419-4B35-9E40-8F9C827ABF83}"/>
                </c:ext>
                <c:ext xmlns:c15="http://schemas.microsoft.com/office/drawing/2012/chart" uri="{CE6537A1-D6FC-4f65-9D91-7224C49458BB}"/>
              </c:extLst>
            </c:dLbl>
            <c:dLbl>
              <c:idx val="6"/>
              <c:layout>
                <c:manualLayout>
                  <c:x val="-2.5393944058307274E-2"/>
                  <c:y val="-9.38864661263121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419-4B35-9E40-8F9C827ABF83}"/>
                </c:ext>
                <c:ext xmlns:c15="http://schemas.microsoft.com/office/drawing/2012/chart" uri="{CE6537A1-D6FC-4f65-9D91-7224C49458BB}"/>
              </c:extLst>
            </c:dLbl>
            <c:spPr>
              <a:noFill/>
              <a:ln w="20036">
                <a:noFill/>
              </a:ln>
            </c:spPr>
            <c:txPr>
              <a:bodyPr/>
              <a:lstStyle/>
              <a:p>
                <a:pPr>
                  <a:defRPr b="0">
                    <a:ln>
                      <a:solidFill>
                        <a:schemeClr val="accent1">
                          <a:lumMod val="50000"/>
                        </a:schemeClr>
                      </a:solidFill>
                    </a:ln>
                    <a:solidFill>
                      <a:schemeClr val="accent1">
                        <a:lumMod val="50000"/>
                      </a:schemeClr>
                    </a:solidFill>
                    <a:latin typeface="Arial" panose="020B0604020202020204" pitchFamily="34" charset="0"/>
                    <a:cs typeface="Arial" panose="020B0604020202020204" pitchFamily="34" charset="0"/>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Лист1!$B$1:$H$1</c:f>
              <c:numCache>
                <c:formatCode>\О\с\н\о\в\н\о\й</c:formatCode>
                <c:ptCount val="7"/>
                <c:pt idx="0">
                  <c:v>2014</c:v>
                </c:pt>
                <c:pt idx="1">
                  <c:v>2015</c:v>
                </c:pt>
                <c:pt idx="2">
                  <c:v>2016</c:v>
                </c:pt>
                <c:pt idx="3">
                  <c:v>2017</c:v>
                </c:pt>
                <c:pt idx="4">
                  <c:v>2018</c:v>
                </c:pt>
                <c:pt idx="5">
                  <c:v>2019</c:v>
                </c:pt>
                <c:pt idx="6">
                  <c:v>2020</c:v>
                </c:pt>
              </c:numCache>
            </c:numRef>
          </c:cat>
          <c:val>
            <c:numRef>
              <c:f>Лист1!$B$3:$H$3</c:f>
              <c:numCache>
                <c:formatCode>\О\с\н\о\в\н\о\й</c:formatCode>
                <c:ptCount val="7"/>
                <c:pt idx="0">
                  <c:v>226</c:v>
                </c:pt>
                <c:pt idx="1">
                  <c:v>237</c:v>
                </c:pt>
                <c:pt idx="2">
                  <c:v>222</c:v>
                </c:pt>
                <c:pt idx="3">
                  <c:v>221</c:v>
                </c:pt>
                <c:pt idx="4">
                  <c:v>175</c:v>
                </c:pt>
                <c:pt idx="5">
                  <c:v>149</c:v>
                </c:pt>
                <c:pt idx="6">
                  <c:v>127</c:v>
                </c:pt>
              </c:numCache>
            </c:numRef>
          </c:val>
          <c:smooth val="0"/>
          <c:extLst xmlns:c16r2="http://schemas.microsoft.com/office/drawing/2015/06/chart">
            <c:ext xmlns:c16="http://schemas.microsoft.com/office/drawing/2014/chart" uri="{C3380CC4-5D6E-409C-BE32-E72D297353CC}">
              <c16:uniqueId val="{00000004-2419-4B35-9E40-8F9C827ABF83}"/>
            </c:ext>
          </c:extLst>
        </c:ser>
        <c:dLbls>
          <c:showLegendKey val="0"/>
          <c:showVal val="0"/>
          <c:showCatName val="0"/>
          <c:showSerName val="0"/>
          <c:showPercent val="0"/>
          <c:showBubbleSize val="0"/>
        </c:dLbls>
        <c:marker val="1"/>
        <c:smooth val="0"/>
        <c:axId val="-348193696"/>
        <c:axId val="-348192064"/>
      </c:lineChart>
      <c:catAx>
        <c:axId val="-348193696"/>
        <c:scaling>
          <c:orientation val="minMax"/>
        </c:scaling>
        <c:delete val="0"/>
        <c:axPos val="b"/>
        <c:numFmt formatCode="\О\с\н\о\в\н\о\й" sourceLinked="1"/>
        <c:majorTickMark val="cross"/>
        <c:minorTickMark val="none"/>
        <c:tickLblPos val="nextTo"/>
        <c:txPr>
          <a:bodyPr rot="-2700000" vert="horz"/>
          <a:lstStyle/>
          <a:p>
            <a:pPr>
              <a:defRPr sz="1105"/>
            </a:pPr>
            <a:endParaRPr lang="ru-RU"/>
          </a:p>
        </c:txPr>
        <c:crossAx val="-348192064"/>
        <c:crosses val="autoZero"/>
        <c:auto val="0"/>
        <c:lblAlgn val="ctr"/>
        <c:lblOffset val="100"/>
        <c:tickLblSkip val="1"/>
        <c:tickMarkSkip val="1"/>
        <c:noMultiLvlLbl val="0"/>
      </c:catAx>
      <c:valAx>
        <c:axId val="-348192064"/>
        <c:scaling>
          <c:orientation val="minMax"/>
        </c:scaling>
        <c:delete val="0"/>
        <c:axPos val="l"/>
        <c:numFmt formatCode="\О\с\н\о\в\н\о\й" sourceLinked="1"/>
        <c:majorTickMark val="out"/>
        <c:minorTickMark val="none"/>
        <c:tickLblPos val="nextTo"/>
        <c:crossAx val="-348193696"/>
        <c:crosses val="autoZero"/>
        <c:crossBetween val="between"/>
      </c:valAx>
      <c:spPr>
        <a:noFill/>
        <a:ln w="24900">
          <a:noFill/>
        </a:ln>
      </c:spPr>
    </c:plotArea>
    <c:legend>
      <c:legendPos val="b"/>
      <c:layout>
        <c:manualLayout>
          <c:xMode val="edge"/>
          <c:yMode val="edge"/>
          <c:wMode val="edge"/>
          <c:hMode val="edge"/>
          <c:x val="4.7671876836290983E-2"/>
          <c:y val="0.86679829200454417"/>
          <c:w val="0.57872370431308018"/>
          <c:h val="0.99277157519489168"/>
        </c:manualLayout>
      </c:layout>
      <c:overlay val="0"/>
      <c:txPr>
        <a:bodyPr anchor="t"/>
        <a:lstStyle/>
        <a:p>
          <a:pPr>
            <a:defRPr sz="1262"/>
          </a:pPr>
          <a:endParaRPr lang="ru-RU"/>
        </a:p>
      </c:txPr>
    </c:legend>
    <c:plotVisOnly val="1"/>
    <c:dispBlanksAs val="gap"/>
    <c:showDLblsOverMax val="0"/>
  </c:chart>
  <c:spPr>
    <a:ln>
      <a:noFill/>
    </a:ln>
  </c:spPr>
  <c:txPr>
    <a:bodyPr/>
    <a:lstStyle/>
    <a:p>
      <a:pPr>
        <a:defRPr sz="1419"/>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5.1893664960231844E-2"/>
          <c:y val="3.4606743004029841E-2"/>
          <c:w val="0.96493092454835283"/>
          <c:h val="0.74646907900557369"/>
        </c:manualLayout>
      </c:layout>
      <c:barChart>
        <c:barDir val="col"/>
        <c:grouping val="clustered"/>
        <c:varyColors val="0"/>
        <c:ser>
          <c:idx val="15"/>
          <c:order val="0"/>
          <c:tx>
            <c:strRef>
              <c:f>Лист1!$A$2</c:f>
              <c:strCache>
                <c:ptCount val="1"/>
                <c:pt idx="0">
                  <c:v>Число смертельных несчастных случаев</c:v>
                </c:pt>
              </c:strCache>
            </c:strRef>
          </c:tx>
          <c:spPr>
            <a:solidFill>
              <a:schemeClr val="accent2"/>
            </a:solidFill>
            <a:ln>
              <a:solidFill>
                <a:schemeClr val="accent2"/>
              </a:solidFill>
            </a:ln>
          </c:spPr>
          <c:invertIfNegative val="0"/>
          <c:dLbls>
            <c:dLbl>
              <c:idx val="7"/>
              <c:spPr/>
              <c:txPr>
                <a:bodyPr/>
                <a:lstStyle/>
                <a:p>
                  <a:pPr>
                    <a:defRPr sz="1568" b="1">
                      <a:solidFill>
                        <a:schemeClr val="accent1">
                          <a:lumMod val="50000"/>
                        </a:schemeClr>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dLbl>
            <c:spPr>
              <a:noFill/>
              <a:ln w="20036">
                <a:noFill/>
              </a:ln>
            </c:spPr>
            <c:txPr>
              <a:bodyPr wrap="square" lIns="38100" tIns="19050" rIns="38100" bIns="19050" anchor="ctr">
                <a:spAutoFit/>
              </a:bodyPr>
              <a:lstStyle/>
              <a:p>
                <a:pPr>
                  <a:defRPr sz="1568" b="1">
                    <a:solidFill>
                      <a:schemeClr val="accent1">
                        <a:lumMod val="50000"/>
                      </a:schemeClr>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Лист1!$B$1:$H$1</c:f>
              <c:numCache>
                <c:formatCode>\О\с\н\о\в\н\о\й</c:formatCode>
                <c:ptCount val="7"/>
                <c:pt idx="0">
                  <c:v>2014</c:v>
                </c:pt>
                <c:pt idx="1">
                  <c:v>2015</c:v>
                </c:pt>
                <c:pt idx="2">
                  <c:v>2016</c:v>
                </c:pt>
                <c:pt idx="3">
                  <c:v>2017</c:v>
                </c:pt>
                <c:pt idx="4">
                  <c:v>2018</c:v>
                </c:pt>
                <c:pt idx="5">
                  <c:v>2019</c:v>
                </c:pt>
                <c:pt idx="6">
                  <c:v>2020</c:v>
                </c:pt>
              </c:numCache>
            </c:numRef>
          </c:cat>
          <c:val>
            <c:numRef>
              <c:f>Лист1!$B$2:$H$2</c:f>
              <c:numCache>
                <c:formatCode>\О\с\н\о\в\н\о\й</c:formatCode>
                <c:ptCount val="7"/>
                <c:pt idx="0">
                  <c:v>266</c:v>
                </c:pt>
                <c:pt idx="1">
                  <c:v>246</c:v>
                </c:pt>
                <c:pt idx="2">
                  <c:v>252</c:v>
                </c:pt>
                <c:pt idx="3">
                  <c:v>208</c:v>
                </c:pt>
                <c:pt idx="4">
                  <c:v>177</c:v>
                </c:pt>
                <c:pt idx="5">
                  <c:v>171</c:v>
                </c:pt>
                <c:pt idx="6">
                  <c:v>150</c:v>
                </c:pt>
              </c:numCache>
            </c:numRef>
          </c:val>
          <c:extLst xmlns:c16r2="http://schemas.microsoft.com/office/drawing/2015/06/chart">
            <c:ext xmlns:c16="http://schemas.microsoft.com/office/drawing/2014/chart" uri="{C3380CC4-5D6E-409C-BE32-E72D297353CC}">
              <c16:uniqueId val="{00000001-2419-4B35-9E40-8F9C827ABF83}"/>
            </c:ext>
          </c:extLst>
        </c:ser>
        <c:dLbls>
          <c:showLegendKey val="0"/>
          <c:showVal val="0"/>
          <c:showCatName val="0"/>
          <c:showSerName val="0"/>
          <c:showPercent val="0"/>
          <c:showBubbleSize val="0"/>
        </c:dLbls>
        <c:gapWidth val="134"/>
        <c:overlap val="22"/>
        <c:axId val="-348195872"/>
        <c:axId val="-348188800"/>
      </c:barChart>
      <c:lineChart>
        <c:grouping val="standard"/>
        <c:varyColors val="0"/>
        <c:ser>
          <c:idx val="16"/>
          <c:order val="1"/>
          <c:tx>
            <c:strRef>
              <c:f>Лист1!$A$3</c:f>
              <c:strCache>
                <c:ptCount val="1"/>
                <c:pt idx="0">
                  <c:v>Число аварий на поднадзорных объектах</c:v>
                </c:pt>
              </c:strCache>
            </c:strRef>
          </c:tx>
          <c:spPr>
            <a:ln>
              <a:solidFill>
                <a:schemeClr val="accent1">
                  <a:lumMod val="50000"/>
                </a:schemeClr>
              </a:solidFill>
            </a:ln>
          </c:spPr>
          <c:marker>
            <c:symbol val="dot"/>
            <c:size val="9"/>
            <c:spPr>
              <a:solidFill>
                <a:schemeClr val="accent1">
                  <a:lumMod val="50000"/>
                </a:schemeClr>
              </a:solidFill>
              <a:ln>
                <a:solidFill>
                  <a:schemeClr val="accent1">
                    <a:lumMod val="50000"/>
                  </a:schemeClr>
                </a:solidFill>
              </a:ln>
            </c:spPr>
          </c:marker>
          <c:dLbls>
            <c:dLbl>
              <c:idx val="5"/>
              <c:layout>
                <c:manualLayout>
                  <c:x val="-3.2415627015278295E-2"/>
                  <c:y val="-8.310343327096296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419-4B35-9E40-8F9C827ABF83}"/>
                </c:ext>
                <c:ext xmlns:c15="http://schemas.microsoft.com/office/drawing/2012/chart" uri="{CE6537A1-D6FC-4f65-9D91-7224C49458BB}"/>
              </c:extLst>
            </c:dLbl>
            <c:dLbl>
              <c:idx val="6"/>
              <c:layout>
                <c:manualLayout>
                  <c:x val="-2.5393944058307274E-2"/>
                  <c:y val="-9.38864661263121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419-4B35-9E40-8F9C827ABF83}"/>
                </c:ext>
                <c:ext xmlns:c15="http://schemas.microsoft.com/office/drawing/2012/chart" uri="{CE6537A1-D6FC-4f65-9D91-7224C49458BB}"/>
              </c:extLst>
            </c:dLbl>
            <c:spPr>
              <a:noFill/>
              <a:ln w="20036">
                <a:noFill/>
              </a:ln>
            </c:spPr>
            <c:txPr>
              <a:bodyPr/>
              <a:lstStyle/>
              <a:p>
                <a:pPr>
                  <a:defRPr b="0">
                    <a:ln>
                      <a:solidFill>
                        <a:schemeClr val="accent1">
                          <a:lumMod val="50000"/>
                        </a:schemeClr>
                      </a:solidFill>
                    </a:ln>
                    <a:solidFill>
                      <a:schemeClr val="accent1">
                        <a:lumMod val="50000"/>
                      </a:schemeClr>
                    </a:solidFill>
                    <a:latin typeface="Arial" panose="020B0604020202020204" pitchFamily="34" charset="0"/>
                    <a:cs typeface="Arial" panose="020B0604020202020204" pitchFamily="34" charset="0"/>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Лист1!$B$1:$H$1</c:f>
              <c:numCache>
                <c:formatCode>\О\с\н\о\в\н\о\й</c:formatCode>
                <c:ptCount val="7"/>
                <c:pt idx="0">
                  <c:v>2014</c:v>
                </c:pt>
                <c:pt idx="1">
                  <c:v>2015</c:v>
                </c:pt>
                <c:pt idx="2">
                  <c:v>2016</c:v>
                </c:pt>
                <c:pt idx="3">
                  <c:v>2017</c:v>
                </c:pt>
                <c:pt idx="4">
                  <c:v>2018</c:v>
                </c:pt>
                <c:pt idx="5">
                  <c:v>2019</c:v>
                </c:pt>
                <c:pt idx="6">
                  <c:v>2020</c:v>
                </c:pt>
              </c:numCache>
            </c:numRef>
          </c:cat>
          <c:val>
            <c:numRef>
              <c:f>Лист1!$B$3:$H$3</c:f>
              <c:numCache>
                <c:formatCode>\О\с\н\о\в\н\о\й</c:formatCode>
                <c:ptCount val="7"/>
                <c:pt idx="0">
                  <c:v>226</c:v>
                </c:pt>
                <c:pt idx="1">
                  <c:v>237</c:v>
                </c:pt>
                <c:pt idx="2">
                  <c:v>222</c:v>
                </c:pt>
                <c:pt idx="3">
                  <c:v>221</c:v>
                </c:pt>
                <c:pt idx="4">
                  <c:v>175</c:v>
                </c:pt>
                <c:pt idx="5">
                  <c:v>149</c:v>
                </c:pt>
                <c:pt idx="6">
                  <c:v>127</c:v>
                </c:pt>
              </c:numCache>
            </c:numRef>
          </c:val>
          <c:smooth val="0"/>
          <c:extLst xmlns:c16r2="http://schemas.microsoft.com/office/drawing/2015/06/chart">
            <c:ext xmlns:c16="http://schemas.microsoft.com/office/drawing/2014/chart" uri="{C3380CC4-5D6E-409C-BE32-E72D297353CC}">
              <c16:uniqueId val="{00000004-2419-4B35-9E40-8F9C827ABF83}"/>
            </c:ext>
          </c:extLst>
        </c:ser>
        <c:dLbls>
          <c:showLegendKey val="0"/>
          <c:showVal val="0"/>
          <c:showCatName val="0"/>
          <c:showSerName val="0"/>
          <c:showPercent val="0"/>
          <c:showBubbleSize val="0"/>
        </c:dLbls>
        <c:marker val="1"/>
        <c:smooth val="0"/>
        <c:axId val="-348195872"/>
        <c:axId val="-348188800"/>
      </c:lineChart>
      <c:catAx>
        <c:axId val="-348195872"/>
        <c:scaling>
          <c:orientation val="minMax"/>
        </c:scaling>
        <c:delete val="0"/>
        <c:axPos val="b"/>
        <c:numFmt formatCode="\О\с\н\о\в\н\о\й" sourceLinked="1"/>
        <c:majorTickMark val="cross"/>
        <c:minorTickMark val="none"/>
        <c:tickLblPos val="nextTo"/>
        <c:txPr>
          <a:bodyPr rot="-2700000" vert="horz"/>
          <a:lstStyle/>
          <a:p>
            <a:pPr>
              <a:defRPr sz="1105"/>
            </a:pPr>
            <a:endParaRPr lang="ru-RU"/>
          </a:p>
        </c:txPr>
        <c:crossAx val="-348188800"/>
        <c:crosses val="autoZero"/>
        <c:auto val="0"/>
        <c:lblAlgn val="ctr"/>
        <c:lblOffset val="100"/>
        <c:tickLblSkip val="1"/>
        <c:tickMarkSkip val="1"/>
        <c:noMultiLvlLbl val="0"/>
      </c:catAx>
      <c:valAx>
        <c:axId val="-348188800"/>
        <c:scaling>
          <c:orientation val="minMax"/>
        </c:scaling>
        <c:delete val="0"/>
        <c:axPos val="l"/>
        <c:numFmt formatCode="\О\с\н\о\в\н\о\й" sourceLinked="1"/>
        <c:majorTickMark val="out"/>
        <c:minorTickMark val="none"/>
        <c:tickLblPos val="nextTo"/>
        <c:crossAx val="-348195872"/>
        <c:crosses val="autoZero"/>
        <c:crossBetween val="between"/>
      </c:valAx>
      <c:spPr>
        <a:noFill/>
        <a:ln w="24900">
          <a:noFill/>
        </a:ln>
      </c:spPr>
    </c:plotArea>
    <c:legend>
      <c:legendPos val="b"/>
      <c:layout>
        <c:manualLayout>
          <c:xMode val="edge"/>
          <c:yMode val="edge"/>
          <c:wMode val="edge"/>
          <c:hMode val="edge"/>
          <c:x val="4.7671876836290983E-2"/>
          <c:y val="0.86679829200454417"/>
          <c:w val="0.57872370431308018"/>
          <c:h val="0.99277157519489168"/>
        </c:manualLayout>
      </c:layout>
      <c:overlay val="0"/>
      <c:txPr>
        <a:bodyPr anchor="t"/>
        <a:lstStyle/>
        <a:p>
          <a:pPr>
            <a:defRPr sz="1262"/>
          </a:pPr>
          <a:endParaRPr lang="ru-RU"/>
        </a:p>
      </c:txPr>
    </c:legend>
    <c:plotVisOnly val="1"/>
    <c:dispBlanksAs val="gap"/>
    <c:showDLblsOverMax val="0"/>
  </c:chart>
  <c:spPr>
    <a:ln>
      <a:noFill/>
    </a:ln>
  </c:spPr>
  <c:txPr>
    <a:bodyPr/>
    <a:lstStyle/>
    <a:p>
      <a:pPr>
        <a:defRPr sz="1419"/>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5.1893664960231844E-2"/>
          <c:y val="3.4606743004029841E-2"/>
          <c:w val="0.96493092454835283"/>
          <c:h val="0.74646907900557369"/>
        </c:manualLayout>
      </c:layout>
      <c:barChart>
        <c:barDir val="col"/>
        <c:grouping val="clustered"/>
        <c:varyColors val="0"/>
        <c:ser>
          <c:idx val="15"/>
          <c:order val="0"/>
          <c:tx>
            <c:strRef>
              <c:f>Лист1!$A$2</c:f>
              <c:strCache>
                <c:ptCount val="1"/>
                <c:pt idx="0">
                  <c:v>Число смертельных несчастных случаев</c:v>
                </c:pt>
              </c:strCache>
            </c:strRef>
          </c:tx>
          <c:spPr>
            <a:solidFill>
              <a:schemeClr val="accent2"/>
            </a:solidFill>
            <a:ln>
              <a:solidFill>
                <a:schemeClr val="accent2"/>
              </a:solidFill>
            </a:ln>
          </c:spPr>
          <c:invertIfNegative val="0"/>
          <c:dLbls>
            <c:dLbl>
              <c:idx val="7"/>
              <c:spPr/>
              <c:txPr>
                <a:bodyPr/>
                <a:lstStyle/>
                <a:p>
                  <a:pPr>
                    <a:defRPr sz="1568" b="1">
                      <a:solidFill>
                        <a:schemeClr val="accent1">
                          <a:lumMod val="50000"/>
                        </a:schemeClr>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dLbl>
            <c:spPr>
              <a:noFill/>
              <a:ln w="20036">
                <a:noFill/>
              </a:ln>
            </c:spPr>
            <c:txPr>
              <a:bodyPr wrap="square" lIns="38100" tIns="19050" rIns="38100" bIns="19050" anchor="ctr">
                <a:spAutoFit/>
              </a:bodyPr>
              <a:lstStyle/>
              <a:p>
                <a:pPr>
                  <a:defRPr sz="1568" b="1">
                    <a:solidFill>
                      <a:schemeClr val="accent1">
                        <a:lumMod val="50000"/>
                      </a:schemeClr>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Лист1!$B$1:$H$1</c:f>
              <c:numCache>
                <c:formatCode>\О\с\н\о\в\н\о\й</c:formatCode>
                <c:ptCount val="7"/>
                <c:pt idx="0">
                  <c:v>2014</c:v>
                </c:pt>
                <c:pt idx="1">
                  <c:v>2015</c:v>
                </c:pt>
                <c:pt idx="2">
                  <c:v>2016</c:v>
                </c:pt>
                <c:pt idx="3">
                  <c:v>2017</c:v>
                </c:pt>
                <c:pt idx="4">
                  <c:v>2018</c:v>
                </c:pt>
                <c:pt idx="5">
                  <c:v>2019</c:v>
                </c:pt>
                <c:pt idx="6">
                  <c:v>2020</c:v>
                </c:pt>
              </c:numCache>
            </c:numRef>
          </c:cat>
          <c:val>
            <c:numRef>
              <c:f>Лист1!$B$2:$H$2</c:f>
              <c:numCache>
                <c:formatCode>\О\с\н\о\в\н\о\й</c:formatCode>
                <c:ptCount val="7"/>
                <c:pt idx="0">
                  <c:v>266</c:v>
                </c:pt>
                <c:pt idx="1">
                  <c:v>246</c:v>
                </c:pt>
                <c:pt idx="2">
                  <c:v>252</c:v>
                </c:pt>
                <c:pt idx="3">
                  <c:v>208</c:v>
                </c:pt>
                <c:pt idx="4">
                  <c:v>177</c:v>
                </c:pt>
                <c:pt idx="5">
                  <c:v>171</c:v>
                </c:pt>
                <c:pt idx="6">
                  <c:v>150</c:v>
                </c:pt>
              </c:numCache>
            </c:numRef>
          </c:val>
          <c:extLst xmlns:c16r2="http://schemas.microsoft.com/office/drawing/2015/06/chart">
            <c:ext xmlns:c16="http://schemas.microsoft.com/office/drawing/2014/chart" uri="{C3380CC4-5D6E-409C-BE32-E72D297353CC}">
              <c16:uniqueId val="{00000001-2419-4B35-9E40-8F9C827ABF83}"/>
            </c:ext>
          </c:extLst>
        </c:ser>
        <c:dLbls>
          <c:showLegendKey val="0"/>
          <c:showVal val="0"/>
          <c:showCatName val="0"/>
          <c:showSerName val="0"/>
          <c:showPercent val="0"/>
          <c:showBubbleSize val="0"/>
        </c:dLbls>
        <c:gapWidth val="134"/>
        <c:overlap val="22"/>
        <c:axId val="-348185536"/>
        <c:axId val="-348194784"/>
      </c:barChart>
      <c:lineChart>
        <c:grouping val="standard"/>
        <c:varyColors val="0"/>
        <c:ser>
          <c:idx val="16"/>
          <c:order val="1"/>
          <c:tx>
            <c:strRef>
              <c:f>Лист1!$A$3</c:f>
              <c:strCache>
                <c:ptCount val="1"/>
                <c:pt idx="0">
                  <c:v>Число аварий на поднадзорных объектах</c:v>
                </c:pt>
              </c:strCache>
            </c:strRef>
          </c:tx>
          <c:spPr>
            <a:ln>
              <a:solidFill>
                <a:schemeClr val="accent1">
                  <a:lumMod val="50000"/>
                </a:schemeClr>
              </a:solidFill>
            </a:ln>
          </c:spPr>
          <c:marker>
            <c:symbol val="dot"/>
            <c:size val="9"/>
            <c:spPr>
              <a:solidFill>
                <a:schemeClr val="accent1">
                  <a:lumMod val="50000"/>
                </a:schemeClr>
              </a:solidFill>
              <a:ln>
                <a:solidFill>
                  <a:schemeClr val="accent1">
                    <a:lumMod val="50000"/>
                  </a:schemeClr>
                </a:solidFill>
              </a:ln>
            </c:spPr>
          </c:marker>
          <c:dLbls>
            <c:dLbl>
              <c:idx val="5"/>
              <c:layout>
                <c:manualLayout>
                  <c:x val="-3.2415627015278295E-2"/>
                  <c:y val="-8.310343327096296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419-4B35-9E40-8F9C827ABF83}"/>
                </c:ext>
                <c:ext xmlns:c15="http://schemas.microsoft.com/office/drawing/2012/chart" uri="{CE6537A1-D6FC-4f65-9D91-7224C49458BB}"/>
              </c:extLst>
            </c:dLbl>
            <c:dLbl>
              <c:idx val="6"/>
              <c:layout>
                <c:manualLayout>
                  <c:x val="-2.5393944058307274E-2"/>
                  <c:y val="-9.38864661263121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419-4B35-9E40-8F9C827ABF83}"/>
                </c:ext>
                <c:ext xmlns:c15="http://schemas.microsoft.com/office/drawing/2012/chart" uri="{CE6537A1-D6FC-4f65-9D91-7224C49458BB}"/>
              </c:extLst>
            </c:dLbl>
            <c:spPr>
              <a:noFill/>
              <a:ln w="20036">
                <a:noFill/>
              </a:ln>
            </c:spPr>
            <c:txPr>
              <a:bodyPr/>
              <a:lstStyle/>
              <a:p>
                <a:pPr>
                  <a:defRPr b="0">
                    <a:ln>
                      <a:solidFill>
                        <a:schemeClr val="accent1">
                          <a:lumMod val="50000"/>
                        </a:schemeClr>
                      </a:solidFill>
                    </a:ln>
                    <a:solidFill>
                      <a:schemeClr val="accent1">
                        <a:lumMod val="50000"/>
                      </a:schemeClr>
                    </a:solidFill>
                    <a:latin typeface="Arial" panose="020B0604020202020204" pitchFamily="34" charset="0"/>
                    <a:cs typeface="Arial" panose="020B0604020202020204" pitchFamily="34" charset="0"/>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Лист1!$B$1:$H$1</c:f>
              <c:numCache>
                <c:formatCode>\О\с\н\о\в\н\о\й</c:formatCode>
                <c:ptCount val="7"/>
                <c:pt idx="0">
                  <c:v>2014</c:v>
                </c:pt>
                <c:pt idx="1">
                  <c:v>2015</c:v>
                </c:pt>
                <c:pt idx="2">
                  <c:v>2016</c:v>
                </c:pt>
                <c:pt idx="3">
                  <c:v>2017</c:v>
                </c:pt>
                <c:pt idx="4">
                  <c:v>2018</c:v>
                </c:pt>
                <c:pt idx="5">
                  <c:v>2019</c:v>
                </c:pt>
                <c:pt idx="6">
                  <c:v>2020</c:v>
                </c:pt>
              </c:numCache>
            </c:numRef>
          </c:cat>
          <c:val>
            <c:numRef>
              <c:f>Лист1!$B$3:$H$3</c:f>
              <c:numCache>
                <c:formatCode>\О\с\н\о\в\н\о\й</c:formatCode>
                <c:ptCount val="7"/>
                <c:pt idx="0">
                  <c:v>226</c:v>
                </c:pt>
                <c:pt idx="1">
                  <c:v>237</c:v>
                </c:pt>
                <c:pt idx="2">
                  <c:v>222</c:v>
                </c:pt>
                <c:pt idx="3">
                  <c:v>221</c:v>
                </c:pt>
                <c:pt idx="4">
                  <c:v>175</c:v>
                </c:pt>
                <c:pt idx="5">
                  <c:v>149</c:v>
                </c:pt>
                <c:pt idx="6">
                  <c:v>127</c:v>
                </c:pt>
              </c:numCache>
            </c:numRef>
          </c:val>
          <c:smooth val="0"/>
          <c:extLst xmlns:c16r2="http://schemas.microsoft.com/office/drawing/2015/06/chart">
            <c:ext xmlns:c16="http://schemas.microsoft.com/office/drawing/2014/chart" uri="{C3380CC4-5D6E-409C-BE32-E72D297353CC}">
              <c16:uniqueId val="{00000004-2419-4B35-9E40-8F9C827ABF83}"/>
            </c:ext>
          </c:extLst>
        </c:ser>
        <c:dLbls>
          <c:showLegendKey val="0"/>
          <c:showVal val="0"/>
          <c:showCatName val="0"/>
          <c:showSerName val="0"/>
          <c:showPercent val="0"/>
          <c:showBubbleSize val="0"/>
        </c:dLbls>
        <c:marker val="1"/>
        <c:smooth val="0"/>
        <c:axId val="-348185536"/>
        <c:axId val="-348194784"/>
      </c:lineChart>
      <c:catAx>
        <c:axId val="-348185536"/>
        <c:scaling>
          <c:orientation val="minMax"/>
        </c:scaling>
        <c:delete val="0"/>
        <c:axPos val="b"/>
        <c:numFmt formatCode="\О\с\н\о\в\н\о\й" sourceLinked="1"/>
        <c:majorTickMark val="cross"/>
        <c:minorTickMark val="none"/>
        <c:tickLblPos val="nextTo"/>
        <c:txPr>
          <a:bodyPr rot="-2700000" vert="horz"/>
          <a:lstStyle/>
          <a:p>
            <a:pPr>
              <a:defRPr sz="1105"/>
            </a:pPr>
            <a:endParaRPr lang="ru-RU"/>
          </a:p>
        </c:txPr>
        <c:crossAx val="-348194784"/>
        <c:crosses val="autoZero"/>
        <c:auto val="0"/>
        <c:lblAlgn val="ctr"/>
        <c:lblOffset val="100"/>
        <c:tickLblSkip val="1"/>
        <c:tickMarkSkip val="1"/>
        <c:noMultiLvlLbl val="0"/>
      </c:catAx>
      <c:valAx>
        <c:axId val="-348194784"/>
        <c:scaling>
          <c:orientation val="minMax"/>
        </c:scaling>
        <c:delete val="0"/>
        <c:axPos val="l"/>
        <c:numFmt formatCode="\О\с\н\о\в\н\о\й" sourceLinked="1"/>
        <c:majorTickMark val="out"/>
        <c:minorTickMark val="none"/>
        <c:tickLblPos val="nextTo"/>
        <c:crossAx val="-348185536"/>
        <c:crosses val="autoZero"/>
        <c:crossBetween val="between"/>
      </c:valAx>
      <c:spPr>
        <a:noFill/>
        <a:ln w="24900">
          <a:noFill/>
        </a:ln>
      </c:spPr>
    </c:plotArea>
    <c:legend>
      <c:legendPos val="b"/>
      <c:layout>
        <c:manualLayout>
          <c:xMode val="edge"/>
          <c:yMode val="edge"/>
          <c:wMode val="edge"/>
          <c:hMode val="edge"/>
          <c:x val="4.7671876836290983E-2"/>
          <c:y val="0.86679829200454417"/>
          <c:w val="0.57872370431308018"/>
          <c:h val="0.99277157519489168"/>
        </c:manualLayout>
      </c:layout>
      <c:overlay val="0"/>
      <c:txPr>
        <a:bodyPr anchor="t"/>
        <a:lstStyle/>
        <a:p>
          <a:pPr>
            <a:defRPr sz="1262"/>
          </a:pPr>
          <a:endParaRPr lang="ru-RU"/>
        </a:p>
      </c:txPr>
    </c:legend>
    <c:plotVisOnly val="1"/>
    <c:dispBlanksAs val="gap"/>
    <c:showDLblsOverMax val="0"/>
  </c:chart>
  <c:spPr>
    <a:ln>
      <a:noFill/>
    </a:ln>
  </c:spPr>
  <c:txPr>
    <a:bodyPr/>
    <a:lstStyle/>
    <a:p>
      <a:pPr>
        <a:defRPr sz="1419"/>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5.1893664960231844E-2"/>
          <c:y val="3.4606743004029841E-2"/>
          <c:w val="0.96493092454835283"/>
          <c:h val="0.74646907900557369"/>
        </c:manualLayout>
      </c:layout>
      <c:barChart>
        <c:barDir val="col"/>
        <c:grouping val="clustered"/>
        <c:varyColors val="0"/>
        <c:ser>
          <c:idx val="15"/>
          <c:order val="0"/>
          <c:tx>
            <c:strRef>
              <c:f>Лист1!$A$2</c:f>
              <c:strCache>
                <c:ptCount val="1"/>
                <c:pt idx="0">
                  <c:v>Число смертельных несчастных случаев</c:v>
                </c:pt>
              </c:strCache>
            </c:strRef>
          </c:tx>
          <c:spPr>
            <a:solidFill>
              <a:schemeClr val="accent2"/>
            </a:solidFill>
            <a:ln>
              <a:solidFill>
                <a:schemeClr val="accent2"/>
              </a:solidFill>
            </a:ln>
          </c:spPr>
          <c:invertIfNegative val="0"/>
          <c:dLbls>
            <c:dLbl>
              <c:idx val="7"/>
              <c:spPr/>
              <c:txPr>
                <a:bodyPr/>
                <a:lstStyle/>
                <a:p>
                  <a:pPr>
                    <a:defRPr sz="1568" b="1">
                      <a:solidFill>
                        <a:schemeClr val="accent1">
                          <a:lumMod val="50000"/>
                        </a:schemeClr>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dLbl>
            <c:spPr>
              <a:noFill/>
              <a:ln w="20036">
                <a:noFill/>
              </a:ln>
            </c:spPr>
            <c:txPr>
              <a:bodyPr wrap="square" lIns="38100" tIns="19050" rIns="38100" bIns="19050" anchor="ctr">
                <a:spAutoFit/>
              </a:bodyPr>
              <a:lstStyle/>
              <a:p>
                <a:pPr>
                  <a:defRPr sz="1568" b="1">
                    <a:solidFill>
                      <a:schemeClr val="accent1">
                        <a:lumMod val="50000"/>
                      </a:schemeClr>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Лист1!$B$1:$H$1</c:f>
              <c:numCache>
                <c:formatCode>\О\с\н\о\в\н\о\й</c:formatCode>
                <c:ptCount val="7"/>
                <c:pt idx="0">
                  <c:v>2014</c:v>
                </c:pt>
                <c:pt idx="1">
                  <c:v>2015</c:v>
                </c:pt>
                <c:pt idx="2">
                  <c:v>2016</c:v>
                </c:pt>
                <c:pt idx="3">
                  <c:v>2017</c:v>
                </c:pt>
                <c:pt idx="4">
                  <c:v>2018</c:v>
                </c:pt>
                <c:pt idx="5">
                  <c:v>2019</c:v>
                </c:pt>
                <c:pt idx="6">
                  <c:v>2020</c:v>
                </c:pt>
              </c:numCache>
            </c:numRef>
          </c:cat>
          <c:val>
            <c:numRef>
              <c:f>Лист1!$B$2:$H$2</c:f>
              <c:numCache>
                <c:formatCode>\О\с\н\о\в\н\о\й</c:formatCode>
                <c:ptCount val="7"/>
                <c:pt idx="0">
                  <c:v>266</c:v>
                </c:pt>
                <c:pt idx="1">
                  <c:v>246</c:v>
                </c:pt>
                <c:pt idx="2">
                  <c:v>252</c:v>
                </c:pt>
                <c:pt idx="3">
                  <c:v>208</c:v>
                </c:pt>
                <c:pt idx="4">
                  <c:v>177</c:v>
                </c:pt>
                <c:pt idx="5">
                  <c:v>171</c:v>
                </c:pt>
                <c:pt idx="6">
                  <c:v>150</c:v>
                </c:pt>
              </c:numCache>
            </c:numRef>
          </c:val>
          <c:extLst xmlns:c16r2="http://schemas.microsoft.com/office/drawing/2015/06/chart">
            <c:ext xmlns:c16="http://schemas.microsoft.com/office/drawing/2014/chart" uri="{C3380CC4-5D6E-409C-BE32-E72D297353CC}">
              <c16:uniqueId val="{00000001-2419-4B35-9E40-8F9C827ABF83}"/>
            </c:ext>
          </c:extLst>
        </c:ser>
        <c:dLbls>
          <c:showLegendKey val="0"/>
          <c:showVal val="0"/>
          <c:showCatName val="0"/>
          <c:showSerName val="0"/>
          <c:showPercent val="0"/>
          <c:showBubbleSize val="0"/>
        </c:dLbls>
        <c:gapWidth val="134"/>
        <c:overlap val="22"/>
        <c:axId val="-348195328"/>
        <c:axId val="-348194240"/>
      </c:barChart>
      <c:lineChart>
        <c:grouping val="standard"/>
        <c:varyColors val="0"/>
        <c:ser>
          <c:idx val="16"/>
          <c:order val="1"/>
          <c:tx>
            <c:strRef>
              <c:f>Лист1!$A$3</c:f>
              <c:strCache>
                <c:ptCount val="1"/>
                <c:pt idx="0">
                  <c:v>Число аварий на поднадзорных объектах</c:v>
                </c:pt>
              </c:strCache>
            </c:strRef>
          </c:tx>
          <c:spPr>
            <a:ln>
              <a:solidFill>
                <a:schemeClr val="accent1">
                  <a:lumMod val="50000"/>
                </a:schemeClr>
              </a:solidFill>
            </a:ln>
          </c:spPr>
          <c:marker>
            <c:symbol val="dot"/>
            <c:size val="9"/>
            <c:spPr>
              <a:solidFill>
                <a:schemeClr val="accent1">
                  <a:lumMod val="50000"/>
                </a:schemeClr>
              </a:solidFill>
              <a:ln>
                <a:solidFill>
                  <a:schemeClr val="accent1">
                    <a:lumMod val="50000"/>
                  </a:schemeClr>
                </a:solidFill>
              </a:ln>
            </c:spPr>
          </c:marker>
          <c:dLbls>
            <c:dLbl>
              <c:idx val="5"/>
              <c:layout>
                <c:manualLayout>
                  <c:x val="-3.2415627015278295E-2"/>
                  <c:y val="-8.310343327096296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419-4B35-9E40-8F9C827ABF83}"/>
                </c:ext>
                <c:ext xmlns:c15="http://schemas.microsoft.com/office/drawing/2012/chart" uri="{CE6537A1-D6FC-4f65-9D91-7224C49458BB}"/>
              </c:extLst>
            </c:dLbl>
            <c:dLbl>
              <c:idx val="6"/>
              <c:layout>
                <c:manualLayout>
                  <c:x val="-2.5393944058307274E-2"/>
                  <c:y val="-9.38864661263121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419-4B35-9E40-8F9C827ABF83}"/>
                </c:ext>
                <c:ext xmlns:c15="http://schemas.microsoft.com/office/drawing/2012/chart" uri="{CE6537A1-D6FC-4f65-9D91-7224C49458BB}"/>
              </c:extLst>
            </c:dLbl>
            <c:spPr>
              <a:noFill/>
              <a:ln w="20036">
                <a:noFill/>
              </a:ln>
            </c:spPr>
            <c:txPr>
              <a:bodyPr/>
              <a:lstStyle/>
              <a:p>
                <a:pPr>
                  <a:defRPr b="0">
                    <a:ln>
                      <a:solidFill>
                        <a:schemeClr val="accent1">
                          <a:lumMod val="50000"/>
                        </a:schemeClr>
                      </a:solidFill>
                    </a:ln>
                    <a:solidFill>
                      <a:schemeClr val="accent1">
                        <a:lumMod val="50000"/>
                      </a:schemeClr>
                    </a:solidFill>
                    <a:latin typeface="Arial" panose="020B0604020202020204" pitchFamily="34" charset="0"/>
                    <a:cs typeface="Arial" panose="020B0604020202020204" pitchFamily="34" charset="0"/>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Лист1!$B$1:$H$1</c:f>
              <c:numCache>
                <c:formatCode>\О\с\н\о\в\н\о\й</c:formatCode>
                <c:ptCount val="7"/>
                <c:pt idx="0">
                  <c:v>2014</c:v>
                </c:pt>
                <c:pt idx="1">
                  <c:v>2015</c:v>
                </c:pt>
                <c:pt idx="2">
                  <c:v>2016</c:v>
                </c:pt>
                <c:pt idx="3">
                  <c:v>2017</c:v>
                </c:pt>
                <c:pt idx="4">
                  <c:v>2018</c:v>
                </c:pt>
                <c:pt idx="5">
                  <c:v>2019</c:v>
                </c:pt>
                <c:pt idx="6">
                  <c:v>2020</c:v>
                </c:pt>
              </c:numCache>
            </c:numRef>
          </c:cat>
          <c:val>
            <c:numRef>
              <c:f>Лист1!$B$3:$H$3</c:f>
              <c:numCache>
                <c:formatCode>\О\с\н\о\в\н\о\й</c:formatCode>
                <c:ptCount val="7"/>
                <c:pt idx="0">
                  <c:v>226</c:v>
                </c:pt>
                <c:pt idx="1">
                  <c:v>237</c:v>
                </c:pt>
                <c:pt idx="2">
                  <c:v>222</c:v>
                </c:pt>
                <c:pt idx="3">
                  <c:v>221</c:v>
                </c:pt>
                <c:pt idx="4">
                  <c:v>175</c:v>
                </c:pt>
                <c:pt idx="5">
                  <c:v>149</c:v>
                </c:pt>
                <c:pt idx="6">
                  <c:v>127</c:v>
                </c:pt>
              </c:numCache>
            </c:numRef>
          </c:val>
          <c:smooth val="0"/>
          <c:extLst xmlns:c16r2="http://schemas.microsoft.com/office/drawing/2015/06/chart">
            <c:ext xmlns:c16="http://schemas.microsoft.com/office/drawing/2014/chart" uri="{C3380CC4-5D6E-409C-BE32-E72D297353CC}">
              <c16:uniqueId val="{00000004-2419-4B35-9E40-8F9C827ABF83}"/>
            </c:ext>
          </c:extLst>
        </c:ser>
        <c:dLbls>
          <c:showLegendKey val="0"/>
          <c:showVal val="0"/>
          <c:showCatName val="0"/>
          <c:showSerName val="0"/>
          <c:showPercent val="0"/>
          <c:showBubbleSize val="0"/>
        </c:dLbls>
        <c:marker val="1"/>
        <c:smooth val="0"/>
        <c:axId val="-348195328"/>
        <c:axId val="-348194240"/>
      </c:lineChart>
      <c:catAx>
        <c:axId val="-348195328"/>
        <c:scaling>
          <c:orientation val="minMax"/>
        </c:scaling>
        <c:delete val="0"/>
        <c:axPos val="b"/>
        <c:numFmt formatCode="\О\с\н\о\в\н\о\й" sourceLinked="1"/>
        <c:majorTickMark val="cross"/>
        <c:minorTickMark val="none"/>
        <c:tickLblPos val="nextTo"/>
        <c:txPr>
          <a:bodyPr rot="-2700000" vert="horz"/>
          <a:lstStyle/>
          <a:p>
            <a:pPr>
              <a:defRPr sz="1105"/>
            </a:pPr>
            <a:endParaRPr lang="ru-RU"/>
          </a:p>
        </c:txPr>
        <c:crossAx val="-348194240"/>
        <c:crosses val="autoZero"/>
        <c:auto val="0"/>
        <c:lblAlgn val="ctr"/>
        <c:lblOffset val="100"/>
        <c:tickLblSkip val="1"/>
        <c:tickMarkSkip val="1"/>
        <c:noMultiLvlLbl val="0"/>
      </c:catAx>
      <c:valAx>
        <c:axId val="-348194240"/>
        <c:scaling>
          <c:orientation val="minMax"/>
        </c:scaling>
        <c:delete val="0"/>
        <c:axPos val="l"/>
        <c:numFmt formatCode="\О\с\н\о\в\н\о\й" sourceLinked="1"/>
        <c:majorTickMark val="out"/>
        <c:minorTickMark val="none"/>
        <c:tickLblPos val="nextTo"/>
        <c:crossAx val="-348195328"/>
        <c:crosses val="autoZero"/>
        <c:crossBetween val="between"/>
      </c:valAx>
      <c:spPr>
        <a:noFill/>
        <a:ln w="24900">
          <a:noFill/>
        </a:ln>
      </c:spPr>
    </c:plotArea>
    <c:legend>
      <c:legendPos val="b"/>
      <c:layout>
        <c:manualLayout>
          <c:xMode val="edge"/>
          <c:yMode val="edge"/>
          <c:wMode val="edge"/>
          <c:hMode val="edge"/>
          <c:x val="4.7671876836290983E-2"/>
          <c:y val="0.86679829200454417"/>
          <c:w val="0.57872370431308018"/>
          <c:h val="0.99277157519489168"/>
        </c:manualLayout>
      </c:layout>
      <c:overlay val="0"/>
      <c:txPr>
        <a:bodyPr anchor="t"/>
        <a:lstStyle/>
        <a:p>
          <a:pPr>
            <a:defRPr sz="1262"/>
          </a:pPr>
          <a:endParaRPr lang="ru-RU"/>
        </a:p>
      </c:txPr>
    </c:legend>
    <c:plotVisOnly val="1"/>
    <c:dispBlanksAs val="gap"/>
    <c:showDLblsOverMax val="0"/>
  </c:chart>
  <c:spPr>
    <a:ln>
      <a:noFill/>
    </a:ln>
  </c:spPr>
  <c:txPr>
    <a:bodyPr/>
    <a:lstStyle/>
    <a:p>
      <a:pPr>
        <a:defRPr sz="1419"/>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5.1893664960231844E-2"/>
          <c:y val="3.4606743004029841E-2"/>
          <c:w val="0.96493092454835283"/>
          <c:h val="0.74646907900557369"/>
        </c:manualLayout>
      </c:layout>
      <c:barChart>
        <c:barDir val="col"/>
        <c:grouping val="clustered"/>
        <c:varyColors val="0"/>
        <c:ser>
          <c:idx val="15"/>
          <c:order val="0"/>
          <c:tx>
            <c:strRef>
              <c:f>Лист1!$A$2</c:f>
              <c:strCache>
                <c:ptCount val="1"/>
                <c:pt idx="0">
                  <c:v>Число смертельных несчастных случаев</c:v>
                </c:pt>
              </c:strCache>
            </c:strRef>
          </c:tx>
          <c:spPr>
            <a:solidFill>
              <a:schemeClr val="accent2"/>
            </a:solidFill>
            <a:ln>
              <a:solidFill>
                <a:schemeClr val="accent2"/>
              </a:solidFill>
            </a:ln>
          </c:spPr>
          <c:invertIfNegative val="0"/>
          <c:dLbls>
            <c:dLbl>
              <c:idx val="7"/>
              <c:spPr/>
              <c:txPr>
                <a:bodyPr/>
                <a:lstStyle/>
                <a:p>
                  <a:pPr>
                    <a:defRPr sz="1568" b="1">
                      <a:solidFill>
                        <a:schemeClr val="accent1">
                          <a:lumMod val="50000"/>
                        </a:schemeClr>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dLbl>
            <c:spPr>
              <a:noFill/>
              <a:ln w="20036">
                <a:noFill/>
              </a:ln>
            </c:spPr>
            <c:txPr>
              <a:bodyPr wrap="square" lIns="38100" tIns="19050" rIns="38100" bIns="19050" anchor="ctr">
                <a:spAutoFit/>
              </a:bodyPr>
              <a:lstStyle/>
              <a:p>
                <a:pPr>
                  <a:defRPr sz="1568" b="1">
                    <a:solidFill>
                      <a:schemeClr val="accent1">
                        <a:lumMod val="50000"/>
                      </a:schemeClr>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Лист1!$B$1:$H$1</c:f>
              <c:numCache>
                <c:formatCode>\О\с\н\о\в\н\о\й</c:formatCode>
                <c:ptCount val="7"/>
                <c:pt idx="0">
                  <c:v>2014</c:v>
                </c:pt>
                <c:pt idx="1">
                  <c:v>2015</c:v>
                </c:pt>
                <c:pt idx="2">
                  <c:v>2016</c:v>
                </c:pt>
                <c:pt idx="3">
                  <c:v>2017</c:v>
                </c:pt>
                <c:pt idx="4">
                  <c:v>2018</c:v>
                </c:pt>
                <c:pt idx="5">
                  <c:v>2019</c:v>
                </c:pt>
                <c:pt idx="6">
                  <c:v>2020</c:v>
                </c:pt>
              </c:numCache>
            </c:numRef>
          </c:cat>
          <c:val>
            <c:numRef>
              <c:f>Лист1!$B$2:$H$2</c:f>
              <c:numCache>
                <c:formatCode>\О\с\н\о\в\н\о\й</c:formatCode>
                <c:ptCount val="7"/>
                <c:pt idx="0">
                  <c:v>266</c:v>
                </c:pt>
                <c:pt idx="1">
                  <c:v>246</c:v>
                </c:pt>
                <c:pt idx="2">
                  <c:v>252</c:v>
                </c:pt>
                <c:pt idx="3">
                  <c:v>208</c:v>
                </c:pt>
                <c:pt idx="4">
                  <c:v>177</c:v>
                </c:pt>
                <c:pt idx="5">
                  <c:v>171</c:v>
                </c:pt>
                <c:pt idx="6">
                  <c:v>150</c:v>
                </c:pt>
              </c:numCache>
            </c:numRef>
          </c:val>
          <c:extLst xmlns:c16r2="http://schemas.microsoft.com/office/drawing/2015/06/chart">
            <c:ext xmlns:c16="http://schemas.microsoft.com/office/drawing/2014/chart" uri="{C3380CC4-5D6E-409C-BE32-E72D297353CC}">
              <c16:uniqueId val="{00000001-2419-4B35-9E40-8F9C827ABF83}"/>
            </c:ext>
          </c:extLst>
        </c:ser>
        <c:dLbls>
          <c:showLegendKey val="0"/>
          <c:showVal val="0"/>
          <c:showCatName val="0"/>
          <c:showSerName val="0"/>
          <c:showPercent val="0"/>
          <c:showBubbleSize val="0"/>
        </c:dLbls>
        <c:gapWidth val="134"/>
        <c:overlap val="22"/>
        <c:axId val="-543668048"/>
        <c:axId val="-543665872"/>
      </c:barChart>
      <c:lineChart>
        <c:grouping val="standard"/>
        <c:varyColors val="0"/>
        <c:ser>
          <c:idx val="16"/>
          <c:order val="1"/>
          <c:tx>
            <c:strRef>
              <c:f>Лист1!$A$3</c:f>
              <c:strCache>
                <c:ptCount val="1"/>
                <c:pt idx="0">
                  <c:v>Число аварий на поднадзорных объектах</c:v>
                </c:pt>
              </c:strCache>
            </c:strRef>
          </c:tx>
          <c:spPr>
            <a:ln>
              <a:solidFill>
                <a:schemeClr val="accent1">
                  <a:lumMod val="50000"/>
                </a:schemeClr>
              </a:solidFill>
            </a:ln>
          </c:spPr>
          <c:marker>
            <c:symbol val="dot"/>
            <c:size val="9"/>
            <c:spPr>
              <a:solidFill>
                <a:schemeClr val="accent1">
                  <a:lumMod val="50000"/>
                </a:schemeClr>
              </a:solidFill>
              <a:ln>
                <a:solidFill>
                  <a:schemeClr val="accent1">
                    <a:lumMod val="50000"/>
                  </a:schemeClr>
                </a:solidFill>
              </a:ln>
            </c:spPr>
          </c:marker>
          <c:dLbls>
            <c:dLbl>
              <c:idx val="5"/>
              <c:layout>
                <c:manualLayout>
                  <c:x val="-3.2415627015278295E-2"/>
                  <c:y val="-8.310343327096296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419-4B35-9E40-8F9C827ABF83}"/>
                </c:ext>
                <c:ext xmlns:c15="http://schemas.microsoft.com/office/drawing/2012/chart" uri="{CE6537A1-D6FC-4f65-9D91-7224C49458BB}"/>
              </c:extLst>
            </c:dLbl>
            <c:dLbl>
              <c:idx val="6"/>
              <c:layout>
                <c:manualLayout>
                  <c:x val="-2.5393944058307274E-2"/>
                  <c:y val="-9.38864661263121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419-4B35-9E40-8F9C827ABF83}"/>
                </c:ext>
                <c:ext xmlns:c15="http://schemas.microsoft.com/office/drawing/2012/chart" uri="{CE6537A1-D6FC-4f65-9D91-7224C49458BB}"/>
              </c:extLst>
            </c:dLbl>
            <c:spPr>
              <a:noFill/>
              <a:ln w="20036">
                <a:noFill/>
              </a:ln>
            </c:spPr>
            <c:txPr>
              <a:bodyPr/>
              <a:lstStyle/>
              <a:p>
                <a:pPr>
                  <a:defRPr b="0">
                    <a:ln>
                      <a:solidFill>
                        <a:schemeClr val="accent1">
                          <a:lumMod val="50000"/>
                        </a:schemeClr>
                      </a:solidFill>
                    </a:ln>
                    <a:solidFill>
                      <a:schemeClr val="accent1">
                        <a:lumMod val="50000"/>
                      </a:schemeClr>
                    </a:solidFill>
                    <a:latin typeface="Arial" panose="020B0604020202020204" pitchFamily="34" charset="0"/>
                    <a:cs typeface="Arial" panose="020B0604020202020204" pitchFamily="34" charset="0"/>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Лист1!$B$1:$H$1</c:f>
              <c:numCache>
                <c:formatCode>\О\с\н\о\в\н\о\й</c:formatCode>
                <c:ptCount val="7"/>
                <c:pt idx="0">
                  <c:v>2014</c:v>
                </c:pt>
                <c:pt idx="1">
                  <c:v>2015</c:v>
                </c:pt>
                <c:pt idx="2">
                  <c:v>2016</c:v>
                </c:pt>
                <c:pt idx="3">
                  <c:v>2017</c:v>
                </c:pt>
                <c:pt idx="4">
                  <c:v>2018</c:v>
                </c:pt>
                <c:pt idx="5">
                  <c:v>2019</c:v>
                </c:pt>
                <c:pt idx="6">
                  <c:v>2020</c:v>
                </c:pt>
              </c:numCache>
            </c:numRef>
          </c:cat>
          <c:val>
            <c:numRef>
              <c:f>Лист1!$B$3:$H$3</c:f>
              <c:numCache>
                <c:formatCode>\О\с\н\о\в\н\о\й</c:formatCode>
                <c:ptCount val="7"/>
                <c:pt idx="0">
                  <c:v>226</c:v>
                </c:pt>
                <c:pt idx="1">
                  <c:v>237</c:v>
                </c:pt>
                <c:pt idx="2">
                  <c:v>222</c:v>
                </c:pt>
                <c:pt idx="3">
                  <c:v>221</c:v>
                </c:pt>
                <c:pt idx="4">
                  <c:v>175</c:v>
                </c:pt>
                <c:pt idx="5">
                  <c:v>149</c:v>
                </c:pt>
                <c:pt idx="6">
                  <c:v>127</c:v>
                </c:pt>
              </c:numCache>
            </c:numRef>
          </c:val>
          <c:smooth val="0"/>
          <c:extLst xmlns:c16r2="http://schemas.microsoft.com/office/drawing/2015/06/chart">
            <c:ext xmlns:c16="http://schemas.microsoft.com/office/drawing/2014/chart" uri="{C3380CC4-5D6E-409C-BE32-E72D297353CC}">
              <c16:uniqueId val="{00000004-2419-4B35-9E40-8F9C827ABF83}"/>
            </c:ext>
          </c:extLst>
        </c:ser>
        <c:dLbls>
          <c:showLegendKey val="0"/>
          <c:showVal val="0"/>
          <c:showCatName val="0"/>
          <c:showSerName val="0"/>
          <c:showPercent val="0"/>
          <c:showBubbleSize val="0"/>
        </c:dLbls>
        <c:marker val="1"/>
        <c:smooth val="0"/>
        <c:axId val="-543668048"/>
        <c:axId val="-543665872"/>
      </c:lineChart>
      <c:catAx>
        <c:axId val="-543668048"/>
        <c:scaling>
          <c:orientation val="minMax"/>
        </c:scaling>
        <c:delete val="0"/>
        <c:axPos val="b"/>
        <c:numFmt formatCode="\О\с\н\о\в\н\о\й" sourceLinked="1"/>
        <c:majorTickMark val="cross"/>
        <c:minorTickMark val="none"/>
        <c:tickLblPos val="nextTo"/>
        <c:txPr>
          <a:bodyPr rot="-2700000" vert="horz"/>
          <a:lstStyle/>
          <a:p>
            <a:pPr>
              <a:defRPr sz="1105"/>
            </a:pPr>
            <a:endParaRPr lang="ru-RU"/>
          </a:p>
        </c:txPr>
        <c:crossAx val="-543665872"/>
        <c:crosses val="autoZero"/>
        <c:auto val="0"/>
        <c:lblAlgn val="ctr"/>
        <c:lblOffset val="100"/>
        <c:tickLblSkip val="1"/>
        <c:tickMarkSkip val="1"/>
        <c:noMultiLvlLbl val="0"/>
      </c:catAx>
      <c:valAx>
        <c:axId val="-543665872"/>
        <c:scaling>
          <c:orientation val="minMax"/>
        </c:scaling>
        <c:delete val="0"/>
        <c:axPos val="l"/>
        <c:numFmt formatCode="\О\с\н\о\в\н\о\й" sourceLinked="1"/>
        <c:majorTickMark val="out"/>
        <c:minorTickMark val="none"/>
        <c:tickLblPos val="nextTo"/>
        <c:crossAx val="-543668048"/>
        <c:crosses val="autoZero"/>
        <c:crossBetween val="between"/>
      </c:valAx>
      <c:spPr>
        <a:noFill/>
        <a:ln w="24900">
          <a:noFill/>
        </a:ln>
      </c:spPr>
    </c:plotArea>
    <c:legend>
      <c:legendPos val="b"/>
      <c:layout>
        <c:manualLayout>
          <c:xMode val="edge"/>
          <c:yMode val="edge"/>
          <c:wMode val="edge"/>
          <c:hMode val="edge"/>
          <c:x val="4.7671876836290983E-2"/>
          <c:y val="0.86679829200454417"/>
          <c:w val="0.57872370431308018"/>
          <c:h val="0.99277157519489168"/>
        </c:manualLayout>
      </c:layout>
      <c:overlay val="0"/>
      <c:txPr>
        <a:bodyPr anchor="t"/>
        <a:lstStyle/>
        <a:p>
          <a:pPr>
            <a:defRPr sz="1262"/>
          </a:pPr>
          <a:endParaRPr lang="ru-RU"/>
        </a:p>
      </c:txPr>
    </c:legend>
    <c:plotVisOnly val="1"/>
    <c:dispBlanksAs val="gap"/>
    <c:showDLblsOverMax val="0"/>
  </c:chart>
  <c:spPr>
    <a:ln>
      <a:noFill/>
    </a:ln>
  </c:spPr>
  <c:txPr>
    <a:bodyPr/>
    <a:lstStyle/>
    <a:p>
      <a:pPr>
        <a:defRPr sz="1419"/>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5.1893664960231844E-2"/>
          <c:y val="3.4606743004029841E-2"/>
          <c:w val="0.96493092454835283"/>
          <c:h val="0.74646907900557369"/>
        </c:manualLayout>
      </c:layout>
      <c:barChart>
        <c:barDir val="col"/>
        <c:grouping val="clustered"/>
        <c:varyColors val="0"/>
        <c:ser>
          <c:idx val="15"/>
          <c:order val="0"/>
          <c:tx>
            <c:strRef>
              <c:f>Лист1!$A$2</c:f>
              <c:strCache>
                <c:ptCount val="1"/>
                <c:pt idx="0">
                  <c:v>Число смертельных несчастных случаев</c:v>
                </c:pt>
              </c:strCache>
            </c:strRef>
          </c:tx>
          <c:spPr>
            <a:solidFill>
              <a:schemeClr val="accent2"/>
            </a:solidFill>
            <a:ln>
              <a:solidFill>
                <a:schemeClr val="accent2"/>
              </a:solidFill>
            </a:ln>
          </c:spPr>
          <c:invertIfNegative val="0"/>
          <c:dLbls>
            <c:dLbl>
              <c:idx val="7"/>
              <c:spPr/>
              <c:txPr>
                <a:bodyPr/>
                <a:lstStyle/>
                <a:p>
                  <a:pPr>
                    <a:defRPr sz="1568" b="1">
                      <a:solidFill>
                        <a:schemeClr val="accent1">
                          <a:lumMod val="50000"/>
                        </a:schemeClr>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dLbl>
            <c:spPr>
              <a:noFill/>
              <a:ln w="20036">
                <a:noFill/>
              </a:ln>
            </c:spPr>
            <c:txPr>
              <a:bodyPr wrap="square" lIns="38100" tIns="19050" rIns="38100" bIns="19050" anchor="ctr">
                <a:spAutoFit/>
              </a:bodyPr>
              <a:lstStyle/>
              <a:p>
                <a:pPr>
                  <a:defRPr sz="1568" b="1">
                    <a:solidFill>
                      <a:schemeClr val="accent1">
                        <a:lumMod val="50000"/>
                      </a:schemeClr>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Лист1!$B$1:$H$1</c:f>
              <c:numCache>
                <c:formatCode>\О\с\н\о\в\н\о\й</c:formatCode>
                <c:ptCount val="7"/>
                <c:pt idx="0">
                  <c:v>2014</c:v>
                </c:pt>
                <c:pt idx="1">
                  <c:v>2015</c:v>
                </c:pt>
                <c:pt idx="2">
                  <c:v>2016</c:v>
                </c:pt>
                <c:pt idx="3">
                  <c:v>2017</c:v>
                </c:pt>
                <c:pt idx="4">
                  <c:v>2018</c:v>
                </c:pt>
                <c:pt idx="5">
                  <c:v>2019</c:v>
                </c:pt>
                <c:pt idx="6">
                  <c:v>2020</c:v>
                </c:pt>
              </c:numCache>
            </c:numRef>
          </c:cat>
          <c:val>
            <c:numRef>
              <c:f>Лист1!$B$2:$H$2</c:f>
              <c:numCache>
                <c:formatCode>\О\с\н\о\в\н\о\й</c:formatCode>
                <c:ptCount val="7"/>
                <c:pt idx="0">
                  <c:v>266</c:v>
                </c:pt>
                <c:pt idx="1">
                  <c:v>246</c:v>
                </c:pt>
                <c:pt idx="2">
                  <c:v>252</c:v>
                </c:pt>
                <c:pt idx="3">
                  <c:v>208</c:v>
                </c:pt>
                <c:pt idx="4">
                  <c:v>177</c:v>
                </c:pt>
                <c:pt idx="5">
                  <c:v>171</c:v>
                </c:pt>
                <c:pt idx="6">
                  <c:v>150</c:v>
                </c:pt>
              </c:numCache>
            </c:numRef>
          </c:val>
          <c:extLst xmlns:c16r2="http://schemas.microsoft.com/office/drawing/2015/06/chart">
            <c:ext xmlns:c16="http://schemas.microsoft.com/office/drawing/2014/chart" uri="{C3380CC4-5D6E-409C-BE32-E72D297353CC}">
              <c16:uniqueId val="{00000001-2419-4B35-9E40-8F9C827ABF83}"/>
            </c:ext>
          </c:extLst>
        </c:ser>
        <c:dLbls>
          <c:showLegendKey val="0"/>
          <c:showVal val="0"/>
          <c:showCatName val="0"/>
          <c:showSerName val="0"/>
          <c:showPercent val="0"/>
          <c:showBubbleSize val="0"/>
        </c:dLbls>
        <c:gapWidth val="134"/>
        <c:overlap val="22"/>
        <c:axId val="-543675664"/>
        <c:axId val="-543670768"/>
      </c:barChart>
      <c:lineChart>
        <c:grouping val="standard"/>
        <c:varyColors val="0"/>
        <c:ser>
          <c:idx val="16"/>
          <c:order val="1"/>
          <c:tx>
            <c:strRef>
              <c:f>Лист1!$A$3</c:f>
              <c:strCache>
                <c:ptCount val="1"/>
                <c:pt idx="0">
                  <c:v>Число аварий на поднадзорных объектах</c:v>
                </c:pt>
              </c:strCache>
            </c:strRef>
          </c:tx>
          <c:spPr>
            <a:ln>
              <a:solidFill>
                <a:schemeClr val="accent1">
                  <a:lumMod val="50000"/>
                </a:schemeClr>
              </a:solidFill>
            </a:ln>
          </c:spPr>
          <c:marker>
            <c:symbol val="dot"/>
            <c:size val="9"/>
            <c:spPr>
              <a:solidFill>
                <a:schemeClr val="accent1">
                  <a:lumMod val="50000"/>
                </a:schemeClr>
              </a:solidFill>
              <a:ln>
                <a:solidFill>
                  <a:schemeClr val="accent1">
                    <a:lumMod val="50000"/>
                  </a:schemeClr>
                </a:solidFill>
              </a:ln>
            </c:spPr>
          </c:marker>
          <c:dLbls>
            <c:dLbl>
              <c:idx val="5"/>
              <c:layout>
                <c:manualLayout>
                  <c:x val="-3.2415627015278295E-2"/>
                  <c:y val="-8.310343327096296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419-4B35-9E40-8F9C827ABF83}"/>
                </c:ext>
                <c:ext xmlns:c15="http://schemas.microsoft.com/office/drawing/2012/chart" uri="{CE6537A1-D6FC-4f65-9D91-7224C49458BB}"/>
              </c:extLst>
            </c:dLbl>
            <c:dLbl>
              <c:idx val="6"/>
              <c:layout>
                <c:manualLayout>
                  <c:x val="-2.5393944058307274E-2"/>
                  <c:y val="-9.38864661263121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419-4B35-9E40-8F9C827ABF83}"/>
                </c:ext>
                <c:ext xmlns:c15="http://schemas.microsoft.com/office/drawing/2012/chart" uri="{CE6537A1-D6FC-4f65-9D91-7224C49458BB}"/>
              </c:extLst>
            </c:dLbl>
            <c:spPr>
              <a:noFill/>
              <a:ln w="20036">
                <a:noFill/>
              </a:ln>
            </c:spPr>
            <c:txPr>
              <a:bodyPr/>
              <a:lstStyle/>
              <a:p>
                <a:pPr>
                  <a:defRPr b="0">
                    <a:ln>
                      <a:solidFill>
                        <a:schemeClr val="accent1">
                          <a:lumMod val="50000"/>
                        </a:schemeClr>
                      </a:solidFill>
                    </a:ln>
                    <a:solidFill>
                      <a:schemeClr val="accent1">
                        <a:lumMod val="50000"/>
                      </a:schemeClr>
                    </a:solidFill>
                    <a:latin typeface="Arial" panose="020B0604020202020204" pitchFamily="34" charset="0"/>
                    <a:cs typeface="Arial" panose="020B0604020202020204" pitchFamily="34" charset="0"/>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Лист1!$B$1:$H$1</c:f>
              <c:numCache>
                <c:formatCode>\О\с\н\о\в\н\о\й</c:formatCode>
                <c:ptCount val="7"/>
                <c:pt idx="0">
                  <c:v>2014</c:v>
                </c:pt>
                <c:pt idx="1">
                  <c:v>2015</c:v>
                </c:pt>
                <c:pt idx="2">
                  <c:v>2016</c:v>
                </c:pt>
                <c:pt idx="3">
                  <c:v>2017</c:v>
                </c:pt>
                <c:pt idx="4">
                  <c:v>2018</c:v>
                </c:pt>
                <c:pt idx="5">
                  <c:v>2019</c:v>
                </c:pt>
                <c:pt idx="6">
                  <c:v>2020</c:v>
                </c:pt>
              </c:numCache>
            </c:numRef>
          </c:cat>
          <c:val>
            <c:numRef>
              <c:f>Лист1!$B$3:$H$3</c:f>
              <c:numCache>
                <c:formatCode>\О\с\н\о\в\н\о\й</c:formatCode>
                <c:ptCount val="7"/>
                <c:pt idx="0">
                  <c:v>226</c:v>
                </c:pt>
                <c:pt idx="1">
                  <c:v>237</c:v>
                </c:pt>
                <c:pt idx="2">
                  <c:v>222</c:v>
                </c:pt>
                <c:pt idx="3">
                  <c:v>221</c:v>
                </c:pt>
                <c:pt idx="4">
                  <c:v>175</c:v>
                </c:pt>
                <c:pt idx="5">
                  <c:v>149</c:v>
                </c:pt>
                <c:pt idx="6">
                  <c:v>127</c:v>
                </c:pt>
              </c:numCache>
            </c:numRef>
          </c:val>
          <c:smooth val="0"/>
          <c:extLst xmlns:c16r2="http://schemas.microsoft.com/office/drawing/2015/06/chart">
            <c:ext xmlns:c16="http://schemas.microsoft.com/office/drawing/2014/chart" uri="{C3380CC4-5D6E-409C-BE32-E72D297353CC}">
              <c16:uniqueId val="{00000004-2419-4B35-9E40-8F9C827ABF83}"/>
            </c:ext>
          </c:extLst>
        </c:ser>
        <c:dLbls>
          <c:showLegendKey val="0"/>
          <c:showVal val="0"/>
          <c:showCatName val="0"/>
          <c:showSerName val="0"/>
          <c:showPercent val="0"/>
          <c:showBubbleSize val="0"/>
        </c:dLbls>
        <c:marker val="1"/>
        <c:smooth val="0"/>
        <c:axId val="-543675664"/>
        <c:axId val="-543670768"/>
      </c:lineChart>
      <c:catAx>
        <c:axId val="-543675664"/>
        <c:scaling>
          <c:orientation val="minMax"/>
        </c:scaling>
        <c:delete val="0"/>
        <c:axPos val="b"/>
        <c:numFmt formatCode="\О\с\н\о\в\н\о\й" sourceLinked="1"/>
        <c:majorTickMark val="cross"/>
        <c:minorTickMark val="none"/>
        <c:tickLblPos val="nextTo"/>
        <c:txPr>
          <a:bodyPr rot="-2700000" vert="horz"/>
          <a:lstStyle/>
          <a:p>
            <a:pPr>
              <a:defRPr sz="1105"/>
            </a:pPr>
            <a:endParaRPr lang="ru-RU"/>
          </a:p>
        </c:txPr>
        <c:crossAx val="-543670768"/>
        <c:crosses val="autoZero"/>
        <c:auto val="0"/>
        <c:lblAlgn val="ctr"/>
        <c:lblOffset val="100"/>
        <c:tickLblSkip val="1"/>
        <c:tickMarkSkip val="1"/>
        <c:noMultiLvlLbl val="0"/>
      </c:catAx>
      <c:valAx>
        <c:axId val="-543670768"/>
        <c:scaling>
          <c:orientation val="minMax"/>
        </c:scaling>
        <c:delete val="0"/>
        <c:axPos val="l"/>
        <c:numFmt formatCode="\О\с\н\о\в\н\о\й" sourceLinked="1"/>
        <c:majorTickMark val="out"/>
        <c:minorTickMark val="none"/>
        <c:tickLblPos val="nextTo"/>
        <c:crossAx val="-543675664"/>
        <c:crosses val="autoZero"/>
        <c:crossBetween val="between"/>
      </c:valAx>
      <c:spPr>
        <a:noFill/>
        <a:ln w="24900">
          <a:noFill/>
        </a:ln>
      </c:spPr>
    </c:plotArea>
    <c:legend>
      <c:legendPos val="b"/>
      <c:layout>
        <c:manualLayout>
          <c:xMode val="edge"/>
          <c:yMode val="edge"/>
          <c:wMode val="edge"/>
          <c:hMode val="edge"/>
          <c:x val="4.7671876836290983E-2"/>
          <c:y val="0.86679829200454417"/>
          <c:w val="0.57872370431308018"/>
          <c:h val="0.99277157519489168"/>
        </c:manualLayout>
      </c:layout>
      <c:overlay val="0"/>
      <c:txPr>
        <a:bodyPr anchor="t"/>
        <a:lstStyle/>
        <a:p>
          <a:pPr>
            <a:defRPr sz="1262"/>
          </a:pPr>
          <a:endParaRPr lang="ru-RU"/>
        </a:p>
      </c:txPr>
    </c:legend>
    <c:plotVisOnly val="1"/>
    <c:dispBlanksAs val="gap"/>
    <c:showDLblsOverMax val="0"/>
  </c:chart>
  <c:spPr>
    <a:ln>
      <a:noFill/>
    </a:ln>
  </c:spPr>
  <c:txPr>
    <a:bodyPr/>
    <a:lstStyle/>
    <a:p>
      <a:pPr>
        <a:defRPr sz="1419"/>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5.1893664960231844E-2"/>
          <c:y val="3.4606743004029841E-2"/>
          <c:w val="0.96493092454835283"/>
          <c:h val="0.74646907900557369"/>
        </c:manualLayout>
      </c:layout>
      <c:barChart>
        <c:barDir val="col"/>
        <c:grouping val="clustered"/>
        <c:varyColors val="0"/>
        <c:ser>
          <c:idx val="15"/>
          <c:order val="0"/>
          <c:tx>
            <c:strRef>
              <c:f>Лист1!$A$2</c:f>
              <c:strCache>
                <c:ptCount val="1"/>
                <c:pt idx="0">
                  <c:v>Число смертельных несчастных случаев</c:v>
                </c:pt>
              </c:strCache>
            </c:strRef>
          </c:tx>
          <c:spPr>
            <a:solidFill>
              <a:schemeClr val="accent2"/>
            </a:solidFill>
            <a:ln>
              <a:solidFill>
                <a:schemeClr val="accent2"/>
              </a:solidFill>
            </a:ln>
          </c:spPr>
          <c:invertIfNegative val="0"/>
          <c:dLbls>
            <c:dLbl>
              <c:idx val="7"/>
              <c:spPr/>
              <c:txPr>
                <a:bodyPr/>
                <a:lstStyle/>
                <a:p>
                  <a:pPr>
                    <a:defRPr sz="1568" b="1">
                      <a:solidFill>
                        <a:schemeClr val="accent1">
                          <a:lumMod val="50000"/>
                        </a:schemeClr>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dLbl>
            <c:spPr>
              <a:noFill/>
              <a:ln w="20036">
                <a:noFill/>
              </a:ln>
            </c:spPr>
            <c:txPr>
              <a:bodyPr wrap="square" lIns="38100" tIns="19050" rIns="38100" bIns="19050" anchor="ctr">
                <a:spAutoFit/>
              </a:bodyPr>
              <a:lstStyle/>
              <a:p>
                <a:pPr>
                  <a:defRPr sz="1568" b="1">
                    <a:solidFill>
                      <a:schemeClr val="accent1">
                        <a:lumMod val="50000"/>
                      </a:schemeClr>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Лист1!$B$1:$H$1</c:f>
              <c:numCache>
                <c:formatCode>\О\с\н\о\в\н\о\й</c:formatCode>
                <c:ptCount val="7"/>
                <c:pt idx="0">
                  <c:v>2014</c:v>
                </c:pt>
                <c:pt idx="1">
                  <c:v>2015</c:v>
                </c:pt>
                <c:pt idx="2">
                  <c:v>2016</c:v>
                </c:pt>
                <c:pt idx="3">
                  <c:v>2017</c:v>
                </c:pt>
                <c:pt idx="4">
                  <c:v>2018</c:v>
                </c:pt>
                <c:pt idx="5">
                  <c:v>2019</c:v>
                </c:pt>
                <c:pt idx="6">
                  <c:v>2020</c:v>
                </c:pt>
              </c:numCache>
            </c:numRef>
          </c:cat>
          <c:val>
            <c:numRef>
              <c:f>Лист1!$B$2:$H$2</c:f>
              <c:numCache>
                <c:formatCode>\О\с\н\о\в\н\о\й</c:formatCode>
                <c:ptCount val="7"/>
                <c:pt idx="0">
                  <c:v>266</c:v>
                </c:pt>
                <c:pt idx="1">
                  <c:v>246</c:v>
                </c:pt>
                <c:pt idx="2">
                  <c:v>252</c:v>
                </c:pt>
                <c:pt idx="3">
                  <c:v>208</c:v>
                </c:pt>
                <c:pt idx="4">
                  <c:v>177</c:v>
                </c:pt>
                <c:pt idx="5">
                  <c:v>171</c:v>
                </c:pt>
                <c:pt idx="6">
                  <c:v>150</c:v>
                </c:pt>
              </c:numCache>
            </c:numRef>
          </c:val>
          <c:extLst xmlns:c16r2="http://schemas.microsoft.com/office/drawing/2015/06/chart">
            <c:ext xmlns:c16="http://schemas.microsoft.com/office/drawing/2014/chart" uri="{C3380CC4-5D6E-409C-BE32-E72D297353CC}">
              <c16:uniqueId val="{00000001-2419-4B35-9E40-8F9C827ABF83}"/>
            </c:ext>
          </c:extLst>
        </c:ser>
        <c:dLbls>
          <c:showLegendKey val="0"/>
          <c:showVal val="0"/>
          <c:showCatName val="0"/>
          <c:showSerName val="0"/>
          <c:showPercent val="0"/>
          <c:showBubbleSize val="0"/>
        </c:dLbls>
        <c:gapWidth val="134"/>
        <c:overlap val="22"/>
        <c:axId val="-543665328"/>
        <c:axId val="-543664784"/>
      </c:barChart>
      <c:lineChart>
        <c:grouping val="standard"/>
        <c:varyColors val="0"/>
        <c:ser>
          <c:idx val="16"/>
          <c:order val="1"/>
          <c:tx>
            <c:strRef>
              <c:f>Лист1!$A$3</c:f>
              <c:strCache>
                <c:ptCount val="1"/>
                <c:pt idx="0">
                  <c:v>Число аварий на поднадзорных объектах</c:v>
                </c:pt>
              </c:strCache>
            </c:strRef>
          </c:tx>
          <c:spPr>
            <a:ln>
              <a:solidFill>
                <a:schemeClr val="accent1">
                  <a:lumMod val="50000"/>
                </a:schemeClr>
              </a:solidFill>
            </a:ln>
          </c:spPr>
          <c:marker>
            <c:symbol val="dot"/>
            <c:size val="9"/>
            <c:spPr>
              <a:solidFill>
                <a:schemeClr val="accent1">
                  <a:lumMod val="50000"/>
                </a:schemeClr>
              </a:solidFill>
              <a:ln>
                <a:solidFill>
                  <a:schemeClr val="accent1">
                    <a:lumMod val="50000"/>
                  </a:schemeClr>
                </a:solidFill>
              </a:ln>
            </c:spPr>
          </c:marker>
          <c:dLbls>
            <c:dLbl>
              <c:idx val="5"/>
              <c:layout>
                <c:manualLayout>
                  <c:x val="-3.2415627015278295E-2"/>
                  <c:y val="-8.310343327096296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419-4B35-9E40-8F9C827ABF83}"/>
                </c:ext>
                <c:ext xmlns:c15="http://schemas.microsoft.com/office/drawing/2012/chart" uri="{CE6537A1-D6FC-4f65-9D91-7224C49458BB}"/>
              </c:extLst>
            </c:dLbl>
            <c:dLbl>
              <c:idx val="6"/>
              <c:layout>
                <c:manualLayout>
                  <c:x val="-2.5393944058307274E-2"/>
                  <c:y val="-9.38864661263121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419-4B35-9E40-8F9C827ABF83}"/>
                </c:ext>
                <c:ext xmlns:c15="http://schemas.microsoft.com/office/drawing/2012/chart" uri="{CE6537A1-D6FC-4f65-9D91-7224C49458BB}"/>
              </c:extLst>
            </c:dLbl>
            <c:spPr>
              <a:noFill/>
              <a:ln w="20036">
                <a:noFill/>
              </a:ln>
            </c:spPr>
            <c:txPr>
              <a:bodyPr/>
              <a:lstStyle/>
              <a:p>
                <a:pPr>
                  <a:defRPr b="0">
                    <a:ln>
                      <a:solidFill>
                        <a:schemeClr val="accent1">
                          <a:lumMod val="50000"/>
                        </a:schemeClr>
                      </a:solidFill>
                    </a:ln>
                    <a:solidFill>
                      <a:schemeClr val="accent1">
                        <a:lumMod val="50000"/>
                      </a:schemeClr>
                    </a:solidFill>
                    <a:latin typeface="Arial" panose="020B0604020202020204" pitchFamily="34" charset="0"/>
                    <a:cs typeface="Arial" panose="020B0604020202020204" pitchFamily="34" charset="0"/>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Лист1!$B$1:$H$1</c:f>
              <c:numCache>
                <c:formatCode>\О\с\н\о\в\н\о\й</c:formatCode>
                <c:ptCount val="7"/>
                <c:pt idx="0">
                  <c:v>2014</c:v>
                </c:pt>
                <c:pt idx="1">
                  <c:v>2015</c:v>
                </c:pt>
                <c:pt idx="2">
                  <c:v>2016</c:v>
                </c:pt>
                <c:pt idx="3">
                  <c:v>2017</c:v>
                </c:pt>
                <c:pt idx="4">
                  <c:v>2018</c:v>
                </c:pt>
                <c:pt idx="5">
                  <c:v>2019</c:v>
                </c:pt>
                <c:pt idx="6">
                  <c:v>2020</c:v>
                </c:pt>
              </c:numCache>
            </c:numRef>
          </c:cat>
          <c:val>
            <c:numRef>
              <c:f>Лист1!$B$3:$H$3</c:f>
              <c:numCache>
                <c:formatCode>\О\с\н\о\в\н\о\й</c:formatCode>
                <c:ptCount val="7"/>
                <c:pt idx="0">
                  <c:v>226</c:v>
                </c:pt>
                <c:pt idx="1">
                  <c:v>237</c:v>
                </c:pt>
                <c:pt idx="2">
                  <c:v>222</c:v>
                </c:pt>
                <c:pt idx="3">
                  <c:v>221</c:v>
                </c:pt>
                <c:pt idx="4">
                  <c:v>175</c:v>
                </c:pt>
                <c:pt idx="5">
                  <c:v>149</c:v>
                </c:pt>
                <c:pt idx="6">
                  <c:v>127</c:v>
                </c:pt>
              </c:numCache>
            </c:numRef>
          </c:val>
          <c:smooth val="0"/>
          <c:extLst xmlns:c16r2="http://schemas.microsoft.com/office/drawing/2015/06/chart">
            <c:ext xmlns:c16="http://schemas.microsoft.com/office/drawing/2014/chart" uri="{C3380CC4-5D6E-409C-BE32-E72D297353CC}">
              <c16:uniqueId val="{00000004-2419-4B35-9E40-8F9C827ABF83}"/>
            </c:ext>
          </c:extLst>
        </c:ser>
        <c:dLbls>
          <c:showLegendKey val="0"/>
          <c:showVal val="0"/>
          <c:showCatName val="0"/>
          <c:showSerName val="0"/>
          <c:showPercent val="0"/>
          <c:showBubbleSize val="0"/>
        </c:dLbls>
        <c:marker val="1"/>
        <c:smooth val="0"/>
        <c:axId val="-543665328"/>
        <c:axId val="-543664784"/>
      </c:lineChart>
      <c:catAx>
        <c:axId val="-543665328"/>
        <c:scaling>
          <c:orientation val="minMax"/>
        </c:scaling>
        <c:delete val="0"/>
        <c:axPos val="b"/>
        <c:numFmt formatCode="\О\с\н\о\в\н\о\й" sourceLinked="1"/>
        <c:majorTickMark val="cross"/>
        <c:minorTickMark val="none"/>
        <c:tickLblPos val="nextTo"/>
        <c:txPr>
          <a:bodyPr rot="-2700000" vert="horz"/>
          <a:lstStyle/>
          <a:p>
            <a:pPr>
              <a:defRPr sz="1105"/>
            </a:pPr>
            <a:endParaRPr lang="ru-RU"/>
          </a:p>
        </c:txPr>
        <c:crossAx val="-543664784"/>
        <c:crosses val="autoZero"/>
        <c:auto val="0"/>
        <c:lblAlgn val="ctr"/>
        <c:lblOffset val="100"/>
        <c:tickLblSkip val="1"/>
        <c:tickMarkSkip val="1"/>
        <c:noMultiLvlLbl val="0"/>
      </c:catAx>
      <c:valAx>
        <c:axId val="-543664784"/>
        <c:scaling>
          <c:orientation val="minMax"/>
        </c:scaling>
        <c:delete val="0"/>
        <c:axPos val="l"/>
        <c:numFmt formatCode="\О\с\н\о\в\н\о\й" sourceLinked="1"/>
        <c:majorTickMark val="out"/>
        <c:minorTickMark val="none"/>
        <c:tickLblPos val="nextTo"/>
        <c:crossAx val="-543665328"/>
        <c:crosses val="autoZero"/>
        <c:crossBetween val="between"/>
      </c:valAx>
      <c:spPr>
        <a:noFill/>
        <a:ln w="24900">
          <a:noFill/>
        </a:ln>
      </c:spPr>
    </c:plotArea>
    <c:legend>
      <c:legendPos val="b"/>
      <c:layout>
        <c:manualLayout>
          <c:xMode val="edge"/>
          <c:yMode val="edge"/>
          <c:wMode val="edge"/>
          <c:hMode val="edge"/>
          <c:x val="4.7671876836290983E-2"/>
          <c:y val="0.86679829200454417"/>
          <c:w val="0.57872370431308018"/>
          <c:h val="0.99277157519489168"/>
        </c:manualLayout>
      </c:layout>
      <c:overlay val="0"/>
      <c:txPr>
        <a:bodyPr anchor="t"/>
        <a:lstStyle/>
        <a:p>
          <a:pPr>
            <a:defRPr sz="1262"/>
          </a:pPr>
          <a:endParaRPr lang="ru-RU"/>
        </a:p>
      </c:txPr>
    </c:legend>
    <c:plotVisOnly val="1"/>
    <c:dispBlanksAs val="gap"/>
    <c:showDLblsOverMax val="0"/>
  </c:chart>
  <c:spPr>
    <a:ln>
      <a:noFill/>
    </a:ln>
  </c:spPr>
  <c:txPr>
    <a:bodyPr/>
    <a:lstStyle/>
    <a:p>
      <a:pPr>
        <a:defRPr sz="1419"/>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5.1893664960231844E-2"/>
          <c:y val="3.4606743004029841E-2"/>
          <c:w val="0.96493092454835283"/>
          <c:h val="0.74646907900557369"/>
        </c:manualLayout>
      </c:layout>
      <c:barChart>
        <c:barDir val="col"/>
        <c:grouping val="clustered"/>
        <c:varyColors val="0"/>
        <c:ser>
          <c:idx val="15"/>
          <c:order val="0"/>
          <c:tx>
            <c:strRef>
              <c:f>Лист1!$A$2</c:f>
              <c:strCache>
                <c:ptCount val="1"/>
                <c:pt idx="0">
                  <c:v>Число смертельных несчастных случаев</c:v>
                </c:pt>
              </c:strCache>
            </c:strRef>
          </c:tx>
          <c:spPr>
            <a:solidFill>
              <a:schemeClr val="accent2"/>
            </a:solidFill>
            <a:ln>
              <a:solidFill>
                <a:schemeClr val="accent2"/>
              </a:solidFill>
            </a:ln>
          </c:spPr>
          <c:invertIfNegative val="0"/>
          <c:dLbls>
            <c:dLbl>
              <c:idx val="7"/>
              <c:spPr/>
              <c:txPr>
                <a:bodyPr/>
                <a:lstStyle/>
                <a:p>
                  <a:pPr>
                    <a:defRPr sz="1568" b="1">
                      <a:solidFill>
                        <a:schemeClr val="accent1">
                          <a:lumMod val="50000"/>
                        </a:schemeClr>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dLbl>
            <c:spPr>
              <a:noFill/>
              <a:ln w="20036">
                <a:noFill/>
              </a:ln>
            </c:spPr>
            <c:txPr>
              <a:bodyPr wrap="square" lIns="38100" tIns="19050" rIns="38100" bIns="19050" anchor="ctr">
                <a:spAutoFit/>
              </a:bodyPr>
              <a:lstStyle/>
              <a:p>
                <a:pPr>
                  <a:defRPr sz="1568" b="1">
                    <a:solidFill>
                      <a:schemeClr val="accent1">
                        <a:lumMod val="50000"/>
                      </a:schemeClr>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Лист1!$B$1:$H$1</c:f>
              <c:numCache>
                <c:formatCode>\О\с\н\о\в\н\о\й</c:formatCode>
                <c:ptCount val="7"/>
                <c:pt idx="0">
                  <c:v>2014</c:v>
                </c:pt>
                <c:pt idx="1">
                  <c:v>2015</c:v>
                </c:pt>
                <c:pt idx="2">
                  <c:v>2016</c:v>
                </c:pt>
                <c:pt idx="3">
                  <c:v>2017</c:v>
                </c:pt>
                <c:pt idx="4">
                  <c:v>2018</c:v>
                </c:pt>
                <c:pt idx="5">
                  <c:v>2019</c:v>
                </c:pt>
                <c:pt idx="6">
                  <c:v>2020</c:v>
                </c:pt>
              </c:numCache>
            </c:numRef>
          </c:cat>
          <c:val>
            <c:numRef>
              <c:f>Лист1!$B$2:$H$2</c:f>
              <c:numCache>
                <c:formatCode>\О\с\н\о\в\н\о\й</c:formatCode>
                <c:ptCount val="7"/>
                <c:pt idx="0">
                  <c:v>266</c:v>
                </c:pt>
                <c:pt idx="1">
                  <c:v>246</c:v>
                </c:pt>
                <c:pt idx="2">
                  <c:v>252</c:v>
                </c:pt>
                <c:pt idx="3">
                  <c:v>208</c:v>
                </c:pt>
                <c:pt idx="4">
                  <c:v>177</c:v>
                </c:pt>
                <c:pt idx="5">
                  <c:v>171</c:v>
                </c:pt>
                <c:pt idx="6">
                  <c:v>150</c:v>
                </c:pt>
              </c:numCache>
            </c:numRef>
          </c:val>
          <c:extLst xmlns:c16r2="http://schemas.microsoft.com/office/drawing/2015/06/chart">
            <c:ext xmlns:c16="http://schemas.microsoft.com/office/drawing/2014/chart" uri="{C3380CC4-5D6E-409C-BE32-E72D297353CC}">
              <c16:uniqueId val="{00000001-2419-4B35-9E40-8F9C827ABF83}"/>
            </c:ext>
          </c:extLst>
        </c:ser>
        <c:dLbls>
          <c:showLegendKey val="0"/>
          <c:showVal val="0"/>
          <c:showCatName val="0"/>
          <c:showSerName val="0"/>
          <c:showPercent val="0"/>
          <c:showBubbleSize val="0"/>
        </c:dLbls>
        <c:gapWidth val="134"/>
        <c:overlap val="22"/>
        <c:axId val="-543675120"/>
        <c:axId val="-543668592"/>
      </c:barChart>
      <c:lineChart>
        <c:grouping val="standard"/>
        <c:varyColors val="0"/>
        <c:ser>
          <c:idx val="16"/>
          <c:order val="1"/>
          <c:tx>
            <c:strRef>
              <c:f>Лист1!$A$3</c:f>
              <c:strCache>
                <c:ptCount val="1"/>
                <c:pt idx="0">
                  <c:v>Число аварий на поднадзорных объектах</c:v>
                </c:pt>
              </c:strCache>
            </c:strRef>
          </c:tx>
          <c:spPr>
            <a:ln>
              <a:solidFill>
                <a:schemeClr val="accent1">
                  <a:lumMod val="50000"/>
                </a:schemeClr>
              </a:solidFill>
            </a:ln>
          </c:spPr>
          <c:marker>
            <c:symbol val="dot"/>
            <c:size val="9"/>
            <c:spPr>
              <a:solidFill>
                <a:schemeClr val="accent1">
                  <a:lumMod val="50000"/>
                </a:schemeClr>
              </a:solidFill>
              <a:ln>
                <a:solidFill>
                  <a:schemeClr val="accent1">
                    <a:lumMod val="50000"/>
                  </a:schemeClr>
                </a:solidFill>
              </a:ln>
            </c:spPr>
          </c:marker>
          <c:dLbls>
            <c:dLbl>
              <c:idx val="5"/>
              <c:layout>
                <c:manualLayout>
                  <c:x val="-3.2415627015278295E-2"/>
                  <c:y val="-8.310343327096296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419-4B35-9E40-8F9C827ABF83}"/>
                </c:ext>
                <c:ext xmlns:c15="http://schemas.microsoft.com/office/drawing/2012/chart" uri="{CE6537A1-D6FC-4f65-9D91-7224C49458BB}"/>
              </c:extLst>
            </c:dLbl>
            <c:dLbl>
              <c:idx val="6"/>
              <c:layout>
                <c:manualLayout>
                  <c:x val="-2.5393944058307274E-2"/>
                  <c:y val="-9.38864661263121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419-4B35-9E40-8F9C827ABF83}"/>
                </c:ext>
                <c:ext xmlns:c15="http://schemas.microsoft.com/office/drawing/2012/chart" uri="{CE6537A1-D6FC-4f65-9D91-7224C49458BB}"/>
              </c:extLst>
            </c:dLbl>
            <c:spPr>
              <a:noFill/>
              <a:ln w="20036">
                <a:noFill/>
              </a:ln>
            </c:spPr>
            <c:txPr>
              <a:bodyPr/>
              <a:lstStyle/>
              <a:p>
                <a:pPr>
                  <a:defRPr b="0">
                    <a:ln>
                      <a:solidFill>
                        <a:schemeClr val="accent1">
                          <a:lumMod val="50000"/>
                        </a:schemeClr>
                      </a:solidFill>
                    </a:ln>
                    <a:solidFill>
                      <a:schemeClr val="accent1">
                        <a:lumMod val="50000"/>
                      </a:schemeClr>
                    </a:solidFill>
                    <a:latin typeface="Arial" panose="020B0604020202020204" pitchFamily="34" charset="0"/>
                    <a:cs typeface="Arial" panose="020B0604020202020204" pitchFamily="34" charset="0"/>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Лист1!$B$1:$H$1</c:f>
              <c:numCache>
                <c:formatCode>\О\с\н\о\в\н\о\й</c:formatCode>
                <c:ptCount val="7"/>
                <c:pt idx="0">
                  <c:v>2014</c:v>
                </c:pt>
                <c:pt idx="1">
                  <c:v>2015</c:v>
                </c:pt>
                <c:pt idx="2">
                  <c:v>2016</c:v>
                </c:pt>
                <c:pt idx="3">
                  <c:v>2017</c:v>
                </c:pt>
                <c:pt idx="4">
                  <c:v>2018</c:v>
                </c:pt>
                <c:pt idx="5">
                  <c:v>2019</c:v>
                </c:pt>
                <c:pt idx="6">
                  <c:v>2020</c:v>
                </c:pt>
              </c:numCache>
            </c:numRef>
          </c:cat>
          <c:val>
            <c:numRef>
              <c:f>Лист1!$B$3:$H$3</c:f>
              <c:numCache>
                <c:formatCode>\О\с\н\о\в\н\о\й</c:formatCode>
                <c:ptCount val="7"/>
                <c:pt idx="0">
                  <c:v>226</c:v>
                </c:pt>
                <c:pt idx="1">
                  <c:v>237</c:v>
                </c:pt>
                <c:pt idx="2">
                  <c:v>222</c:v>
                </c:pt>
                <c:pt idx="3">
                  <c:v>221</c:v>
                </c:pt>
                <c:pt idx="4">
                  <c:v>175</c:v>
                </c:pt>
                <c:pt idx="5">
                  <c:v>149</c:v>
                </c:pt>
                <c:pt idx="6">
                  <c:v>127</c:v>
                </c:pt>
              </c:numCache>
            </c:numRef>
          </c:val>
          <c:smooth val="0"/>
          <c:extLst xmlns:c16r2="http://schemas.microsoft.com/office/drawing/2015/06/chart">
            <c:ext xmlns:c16="http://schemas.microsoft.com/office/drawing/2014/chart" uri="{C3380CC4-5D6E-409C-BE32-E72D297353CC}">
              <c16:uniqueId val="{00000004-2419-4B35-9E40-8F9C827ABF83}"/>
            </c:ext>
          </c:extLst>
        </c:ser>
        <c:dLbls>
          <c:showLegendKey val="0"/>
          <c:showVal val="0"/>
          <c:showCatName val="0"/>
          <c:showSerName val="0"/>
          <c:showPercent val="0"/>
          <c:showBubbleSize val="0"/>
        </c:dLbls>
        <c:marker val="1"/>
        <c:smooth val="0"/>
        <c:axId val="-543675120"/>
        <c:axId val="-543668592"/>
      </c:lineChart>
      <c:catAx>
        <c:axId val="-543675120"/>
        <c:scaling>
          <c:orientation val="minMax"/>
        </c:scaling>
        <c:delete val="0"/>
        <c:axPos val="b"/>
        <c:numFmt formatCode="\О\с\н\о\в\н\о\й" sourceLinked="1"/>
        <c:majorTickMark val="cross"/>
        <c:minorTickMark val="none"/>
        <c:tickLblPos val="nextTo"/>
        <c:txPr>
          <a:bodyPr rot="-2700000" vert="horz"/>
          <a:lstStyle/>
          <a:p>
            <a:pPr>
              <a:defRPr sz="1105"/>
            </a:pPr>
            <a:endParaRPr lang="ru-RU"/>
          </a:p>
        </c:txPr>
        <c:crossAx val="-543668592"/>
        <c:crosses val="autoZero"/>
        <c:auto val="0"/>
        <c:lblAlgn val="ctr"/>
        <c:lblOffset val="100"/>
        <c:tickLblSkip val="1"/>
        <c:tickMarkSkip val="1"/>
        <c:noMultiLvlLbl val="0"/>
      </c:catAx>
      <c:valAx>
        <c:axId val="-543668592"/>
        <c:scaling>
          <c:orientation val="minMax"/>
        </c:scaling>
        <c:delete val="0"/>
        <c:axPos val="l"/>
        <c:numFmt formatCode="\О\с\н\о\в\н\о\й" sourceLinked="1"/>
        <c:majorTickMark val="out"/>
        <c:minorTickMark val="none"/>
        <c:tickLblPos val="nextTo"/>
        <c:crossAx val="-543675120"/>
        <c:crosses val="autoZero"/>
        <c:crossBetween val="between"/>
      </c:valAx>
      <c:spPr>
        <a:noFill/>
        <a:ln w="24900">
          <a:noFill/>
        </a:ln>
      </c:spPr>
    </c:plotArea>
    <c:legend>
      <c:legendPos val="b"/>
      <c:layout>
        <c:manualLayout>
          <c:xMode val="edge"/>
          <c:yMode val="edge"/>
          <c:wMode val="edge"/>
          <c:hMode val="edge"/>
          <c:x val="4.7671876836290983E-2"/>
          <c:y val="0.86679829200454417"/>
          <c:w val="0.57872370431308018"/>
          <c:h val="0.99277157519489168"/>
        </c:manualLayout>
      </c:layout>
      <c:overlay val="0"/>
      <c:txPr>
        <a:bodyPr anchor="t"/>
        <a:lstStyle/>
        <a:p>
          <a:pPr>
            <a:defRPr sz="1262"/>
          </a:pPr>
          <a:endParaRPr lang="ru-RU"/>
        </a:p>
      </c:txPr>
    </c:legend>
    <c:plotVisOnly val="1"/>
    <c:dispBlanksAs val="gap"/>
    <c:showDLblsOverMax val="0"/>
  </c:chart>
  <c:spPr>
    <a:ln>
      <a:noFill/>
    </a:ln>
  </c:spPr>
  <c:txPr>
    <a:bodyPr/>
    <a:lstStyle/>
    <a:p>
      <a:pPr>
        <a:defRPr sz="1419"/>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5.1893664960231844E-2"/>
          <c:y val="3.4606743004029841E-2"/>
          <c:w val="0.96493092454835283"/>
          <c:h val="0.74646907900557369"/>
        </c:manualLayout>
      </c:layout>
      <c:barChart>
        <c:barDir val="col"/>
        <c:grouping val="clustered"/>
        <c:varyColors val="0"/>
        <c:ser>
          <c:idx val="15"/>
          <c:order val="0"/>
          <c:tx>
            <c:strRef>
              <c:f>Лист1!$A$2</c:f>
              <c:strCache>
                <c:ptCount val="1"/>
                <c:pt idx="0">
                  <c:v>Число смертельных несчастных случаев</c:v>
                </c:pt>
              </c:strCache>
            </c:strRef>
          </c:tx>
          <c:spPr>
            <a:solidFill>
              <a:schemeClr val="accent2"/>
            </a:solidFill>
            <a:ln>
              <a:solidFill>
                <a:schemeClr val="accent2"/>
              </a:solidFill>
            </a:ln>
          </c:spPr>
          <c:invertIfNegative val="0"/>
          <c:dLbls>
            <c:dLbl>
              <c:idx val="7"/>
              <c:spPr/>
              <c:txPr>
                <a:bodyPr/>
                <a:lstStyle/>
                <a:p>
                  <a:pPr>
                    <a:defRPr sz="1568" b="1">
                      <a:solidFill>
                        <a:schemeClr val="accent1">
                          <a:lumMod val="50000"/>
                        </a:schemeClr>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dLbl>
            <c:spPr>
              <a:noFill/>
              <a:ln w="20036">
                <a:noFill/>
              </a:ln>
            </c:spPr>
            <c:txPr>
              <a:bodyPr wrap="square" lIns="38100" tIns="19050" rIns="38100" bIns="19050" anchor="ctr">
                <a:spAutoFit/>
              </a:bodyPr>
              <a:lstStyle/>
              <a:p>
                <a:pPr>
                  <a:defRPr sz="1568" b="1">
                    <a:solidFill>
                      <a:schemeClr val="accent1">
                        <a:lumMod val="50000"/>
                      </a:schemeClr>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Лист1!$B$1:$H$1</c:f>
              <c:numCache>
                <c:formatCode>\О\с\н\о\в\н\о\й</c:formatCode>
                <c:ptCount val="7"/>
                <c:pt idx="0">
                  <c:v>2014</c:v>
                </c:pt>
                <c:pt idx="1">
                  <c:v>2015</c:v>
                </c:pt>
                <c:pt idx="2">
                  <c:v>2016</c:v>
                </c:pt>
                <c:pt idx="3">
                  <c:v>2017</c:v>
                </c:pt>
                <c:pt idx="4">
                  <c:v>2018</c:v>
                </c:pt>
                <c:pt idx="5">
                  <c:v>2019</c:v>
                </c:pt>
                <c:pt idx="6">
                  <c:v>2020</c:v>
                </c:pt>
              </c:numCache>
            </c:numRef>
          </c:cat>
          <c:val>
            <c:numRef>
              <c:f>Лист1!$B$2:$H$2</c:f>
              <c:numCache>
                <c:formatCode>\О\с\н\о\в\н\о\й</c:formatCode>
                <c:ptCount val="7"/>
                <c:pt idx="0">
                  <c:v>266</c:v>
                </c:pt>
                <c:pt idx="1">
                  <c:v>246</c:v>
                </c:pt>
                <c:pt idx="2">
                  <c:v>252</c:v>
                </c:pt>
                <c:pt idx="3">
                  <c:v>208</c:v>
                </c:pt>
                <c:pt idx="4">
                  <c:v>177</c:v>
                </c:pt>
                <c:pt idx="5">
                  <c:v>171</c:v>
                </c:pt>
                <c:pt idx="6">
                  <c:v>150</c:v>
                </c:pt>
              </c:numCache>
            </c:numRef>
          </c:val>
          <c:extLst xmlns:c16r2="http://schemas.microsoft.com/office/drawing/2015/06/chart">
            <c:ext xmlns:c16="http://schemas.microsoft.com/office/drawing/2014/chart" uri="{C3380CC4-5D6E-409C-BE32-E72D297353CC}">
              <c16:uniqueId val="{00000001-2419-4B35-9E40-8F9C827ABF83}"/>
            </c:ext>
          </c:extLst>
        </c:ser>
        <c:dLbls>
          <c:showLegendKey val="0"/>
          <c:showVal val="0"/>
          <c:showCatName val="0"/>
          <c:showSerName val="0"/>
          <c:showPercent val="0"/>
          <c:showBubbleSize val="0"/>
        </c:dLbls>
        <c:gapWidth val="134"/>
        <c:overlap val="22"/>
        <c:axId val="-543679472"/>
        <c:axId val="-543678384"/>
      </c:barChart>
      <c:lineChart>
        <c:grouping val="standard"/>
        <c:varyColors val="0"/>
        <c:ser>
          <c:idx val="16"/>
          <c:order val="1"/>
          <c:tx>
            <c:strRef>
              <c:f>Лист1!$A$3</c:f>
              <c:strCache>
                <c:ptCount val="1"/>
                <c:pt idx="0">
                  <c:v>Число аварий на поднадзорных объектах</c:v>
                </c:pt>
              </c:strCache>
            </c:strRef>
          </c:tx>
          <c:spPr>
            <a:ln>
              <a:solidFill>
                <a:schemeClr val="accent1">
                  <a:lumMod val="50000"/>
                </a:schemeClr>
              </a:solidFill>
            </a:ln>
          </c:spPr>
          <c:marker>
            <c:symbol val="dot"/>
            <c:size val="9"/>
            <c:spPr>
              <a:solidFill>
                <a:schemeClr val="accent1">
                  <a:lumMod val="50000"/>
                </a:schemeClr>
              </a:solidFill>
              <a:ln>
                <a:solidFill>
                  <a:schemeClr val="accent1">
                    <a:lumMod val="50000"/>
                  </a:schemeClr>
                </a:solidFill>
              </a:ln>
            </c:spPr>
          </c:marker>
          <c:dLbls>
            <c:dLbl>
              <c:idx val="5"/>
              <c:layout>
                <c:manualLayout>
                  <c:x val="-3.2415627015278295E-2"/>
                  <c:y val="-8.310343327096296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419-4B35-9E40-8F9C827ABF83}"/>
                </c:ext>
                <c:ext xmlns:c15="http://schemas.microsoft.com/office/drawing/2012/chart" uri="{CE6537A1-D6FC-4f65-9D91-7224C49458BB}"/>
              </c:extLst>
            </c:dLbl>
            <c:dLbl>
              <c:idx val="6"/>
              <c:layout>
                <c:manualLayout>
                  <c:x val="-2.5393944058307274E-2"/>
                  <c:y val="-9.38864661263121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419-4B35-9E40-8F9C827ABF83}"/>
                </c:ext>
                <c:ext xmlns:c15="http://schemas.microsoft.com/office/drawing/2012/chart" uri="{CE6537A1-D6FC-4f65-9D91-7224C49458BB}"/>
              </c:extLst>
            </c:dLbl>
            <c:spPr>
              <a:noFill/>
              <a:ln w="20036">
                <a:noFill/>
              </a:ln>
            </c:spPr>
            <c:txPr>
              <a:bodyPr/>
              <a:lstStyle/>
              <a:p>
                <a:pPr>
                  <a:defRPr b="0">
                    <a:ln>
                      <a:solidFill>
                        <a:schemeClr val="accent1">
                          <a:lumMod val="50000"/>
                        </a:schemeClr>
                      </a:solidFill>
                    </a:ln>
                    <a:solidFill>
                      <a:schemeClr val="accent1">
                        <a:lumMod val="50000"/>
                      </a:schemeClr>
                    </a:solidFill>
                    <a:latin typeface="Arial" panose="020B0604020202020204" pitchFamily="34" charset="0"/>
                    <a:cs typeface="Arial" panose="020B0604020202020204" pitchFamily="34" charset="0"/>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Лист1!$B$1:$H$1</c:f>
              <c:numCache>
                <c:formatCode>\О\с\н\о\в\н\о\й</c:formatCode>
                <c:ptCount val="7"/>
                <c:pt idx="0">
                  <c:v>2014</c:v>
                </c:pt>
                <c:pt idx="1">
                  <c:v>2015</c:v>
                </c:pt>
                <c:pt idx="2">
                  <c:v>2016</c:v>
                </c:pt>
                <c:pt idx="3">
                  <c:v>2017</c:v>
                </c:pt>
                <c:pt idx="4">
                  <c:v>2018</c:v>
                </c:pt>
                <c:pt idx="5">
                  <c:v>2019</c:v>
                </c:pt>
                <c:pt idx="6">
                  <c:v>2020</c:v>
                </c:pt>
              </c:numCache>
            </c:numRef>
          </c:cat>
          <c:val>
            <c:numRef>
              <c:f>Лист1!$B$3:$H$3</c:f>
              <c:numCache>
                <c:formatCode>\О\с\н\о\в\н\о\й</c:formatCode>
                <c:ptCount val="7"/>
                <c:pt idx="0">
                  <c:v>226</c:v>
                </c:pt>
                <c:pt idx="1">
                  <c:v>237</c:v>
                </c:pt>
                <c:pt idx="2">
                  <c:v>222</c:v>
                </c:pt>
                <c:pt idx="3">
                  <c:v>221</c:v>
                </c:pt>
                <c:pt idx="4">
                  <c:v>175</c:v>
                </c:pt>
                <c:pt idx="5">
                  <c:v>149</c:v>
                </c:pt>
                <c:pt idx="6">
                  <c:v>127</c:v>
                </c:pt>
              </c:numCache>
            </c:numRef>
          </c:val>
          <c:smooth val="0"/>
          <c:extLst xmlns:c16r2="http://schemas.microsoft.com/office/drawing/2015/06/chart">
            <c:ext xmlns:c16="http://schemas.microsoft.com/office/drawing/2014/chart" uri="{C3380CC4-5D6E-409C-BE32-E72D297353CC}">
              <c16:uniqueId val="{00000004-2419-4B35-9E40-8F9C827ABF83}"/>
            </c:ext>
          </c:extLst>
        </c:ser>
        <c:dLbls>
          <c:showLegendKey val="0"/>
          <c:showVal val="0"/>
          <c:showCatName val="0"/>
          <c:showSerName val="0"/>
          <c:showPercent val="0"/>
          <c:showBubbleSize val="0"/>
        </c:dLbls>
        <c:marker val="1"/>
        <c:smooth val="0"/>
        <c:axId val="-543679472"/>
        <c:axId val="-543678384"/>
      </c:lineChart>
      <c:catAx>
        <c:axId val="-543679472"/>
        <c:scaling>
          <c:orientation val="minMax"/>
        </c:scaling>
        <c:delete val="0"/>
        <c:axPos val="b"/>
        <c:numFmt formatCode="\О\с\н\о\в\н\о\й" sourceLinked="1"/>
        <c:majorTickMark val="cross"/>
        <c:minorTickMark val="none"/>
        <c:tickLblPos val="nextTo"/>
        <c:txPr>
          <a:bodyPr rot="-2700000" vert="horz"/>
          <a:lstStyle/>
          <a:p>
            <a:pPr>
              <a:defRPr sz="1105"/>
            </a:pPr>
            <a:endParaRPr lang="ru-RU"/>
          </a:p>
        </c:txPr>
        <c:crossAx val="-543678384"/>
        <c:crosses val="autoZero"/>
        <c:auto val="0"/>
        <c:lblAlgn val="ctr"/>
        <c:lblOffset val="100"/>
        <c:tickLblSkip val="1"/>
        <c:tickMarkSkip val="1"/>
        <c:noMultiLvlLbl val="0"/>
      </c:catAx>
      <c:valAx>
        <c:axId val="-543678384"/>
        <c:scaling>
          <c:orientation val="minMax"/>
        </c:scaling>
        <c:delete val="0"/>
        <c:axPos val="l"/>
        <c:numFmt formatCode="\О\с\н\о\в\н\о\й" sourceLinked="1"/>
        <c:majorTickMark val="out"/>
        <c:minorTickMark val="none"/>
        <c:tickLblPos val="nextTo"/>
        <c:crossAx val="-543679472"/>
        <c:crosses val="autoZero"/>
        <c:crossBetween val="between"/>
      </c:valAx>
      <c:spPr>
        <a:noFill/>
        <a:ln w="24900">
          <a:noFill/>
        </a:ln>
      </c:spPr>
    </c:plotArea>
    <c:legend>
      <c:legendPos val="b"/>
      <c:layout>
        <c:manualLayout>
          <c:xMode val="edge"/>
          <c:yMode val="edge"/>
          <c:wMode val="edge"/>
          <c:hMode val="edge"/>
          <c:x val="4.7671876836290983E-2"/>
          <c:y val="0.86679829200454417"/>
          <c:w val="0.57872370431308018"/>
          <c:h val="0.99277157519489168"/>
        </c:manualLayout>
      </c:layout>
      <c:overlay val="0"/>
      <c:txPr>
        <a:bodyPr anchor="t"/>
        <a:lstStyle/>
        <a:p>
          <a:pPr>
            <a:defRPr sz="1262"/>
          </a:pPr>
          <a:endParaRPr lang="ru-RU"/>
        </a:p>
      </c:txPr>
    </c:legend>
    <c:plotVisOnly val="1"/>
    <c:dispBlanksAs val="gap"/>
    <c:showDLblsOverMax val="0"/>
  </c:chart>
  <c:spPr>
    <a:ln>
      <a:noFill/>
    </a:ln>
  </c:spPr>
  <c:txPr>
    <a:bodyPr/>
    <a:lstStyle/>
    <a:p>
      <a:pPr>
        <a:defRPr sz="1419"/>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5.1893664960231844E-2"/>
          <c:y val="3.4606743004029841E-2"/>
          <c:w val="0.96493092454835283"/>
          <c:h val="0.74646907900557369"/>
        </c:manualLayout>
      </c:layout>
      <c:barChart>
        <c:barDir val="col"/>
        <c:grouping val="clustered"/>
        <c:varyColors val="0"/>
        <c:ser>
          <c:idx val="15"/>
          <c:order val="0"/>
          <c:tx>
            <c:strRef>
              <c:f>Лист1!$A$2</c:f>
              <c:strCache>
                <c:ptCount val="1"/>
                <c:pt idx="0">
                  <c:v>Число смертельных несчастных случаев</c:v>
                </c:pt>
              </c:strCache>
            </c:strRef>
          </c:tx>
          <c:spPr>
            <a:solidFill>
              <a:schemeClr val="accent2"/>
            </a:solidFill>
            <a:ln>
              <a:solidFill>
                <a:schemeClr val="accent2"/>
              </a:solidFill>
            </a:ln>
          </c:spPr>
          <c:invertIfNegative val="0"/>
          <c:dLbls>
            <c:dLbl>
              <c:idx val="7"/>
              <c:spPr/>
              <c:txPr>
                <a:bodyPr/>
                <a:lstStyle/>
                <a:p>
                  <a:pPr>
                    <a:defRPr sz="1568" b="1">
                      <a:solidFill>
                        <a:schemeClr val="accent1">
                          <a:lumMod val="50000"/>
                        </a:schemeClr>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dLbl>
            <c:spPr>
              <a:noFill/>
              <a:ln w="20036">
                <a:noFill/>
              </a:ln>
            </c:spPr>
            <c:txPr>
              <a:bodyPr wrap="square" lIns="38100" tIns="19050" rIns="38100" bIns="19050" anchor="ctr">
                <a:spAutoFit/>
              </a:bodyPr>
              <a:lstStyle/>
              <a:p>
                <a:pPr>
                  <a:defRPr sz="1568" b="1">
                    <a:solidFill>
                      <a:schemeClr val="accent1">
                        <a:lumMod val="50000"/>
                      </a:schemeClr>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Лист1!$B$1:$H$1</c:f>
              <c:numCache>
                <c:formatCode>\О\с\н\о\в\н\о\й</c:formatCode>
                <c:ptCount val="7"/>
                <c:pt idx="0">
                  <c:v>2014</c:v>
                </c:pt>
                <c:pt idx="1">
                  <c:v>2015</c:v>
                </c:pt>
                <c:pt idx="2">
                  <c:v>2016</c:v>
                </c:pt>
                <c:pt idx="3">
                  <c:v>2017</c:v>
                </c:pt>
                <c:pt idx="4">
                  <c:v>2018</c:v>
                </c:pt>
                <c:pt idx="5">
                  <c:v>2019</c:v>
                </c:pt>
                <c:pt idx="6">
                  <c:v>2020</c:v>
                </c:pt>
              </c:numCache>
            </c:numRef>
          </c:cat>
          <c:val>
            <c:numRef>
              <c:f>Лист1!$B$2:$H$2</c:f>
              <c:numCache>
                <c:formatCode>\О\с\н\о\в\н\о\й</c:formatCode>
                <c:ptCount val="7"/>
                <c:pt idx="0">
                  <c:v>266</c:v>
                </c:pt>
                <c:pt idx="1">
                  <c:v>246</c:v>
                </c:pt>
                <c:pt idx="2">
                  <c:v>252</c:v>
                </c:pt>
                <c:pt idx="3">
                  <c:v>208</c:v>
                </c:pt>
                <c:pt idx="4">
                  <c:v>177</c:v>
                </c:pt>
                <c:pt idx="5">
                  <c:v>171</c:v>
                </c:pt>
                <c:pt idx="6">
                  <c:v>150</c:v>
                </c:pt>
              </c:numCache>
            </c:numRef>
          </c:val>
          <c:extLst xmlns:c16r2="http://schemas.microsoft.com/office/drawing/2015/06/chart">
            <c:ext xmlns:c16="http://schemas.microsoft.com/office/drawing/2014/chart" uri="{C3380CC4-5D6E-409C-BE32-E72D297353CC}">
              <c16:uniqueId val="{00000001-2419-4B35-9E40-8F9C827ABF83}"/>
            </c:ext>
          </c:extLst>
        </c:ser>
        <c:dLbls>
          <c:showLegendKey val="0"/>
          <c:showVal val="0"/>
          <c:showCatName val="0"/>
          <c:showSerName val="0"/>
          <c:showPercent val="0"/>
          <c:showBubbleSize val="0"/>
        </c:dLbls>
        <c:gapWidth val="134"/>
        <c:overlap val="22"/>
        <c:axId val="-543677840"/>
        <c:axId val="-543677296"/>
      </c:barChart>
      <c:lineChart>
        <c:grouping val="standard"/>
        <c:varyColors val="0"/>
        <c:ser>
          <c:idx val="16"/>
          <c:order val="1"/>
          <c:tx>
            <c:strRef>
              <c:f>Лист1!$A$3</c:f>
              <c:strCache>
                <c:ptCount val="1"/>
                <c:pt idx="0">
                  <c:v>Число аварий на поднадзорных объектах</c:v>
                </c:pt>
              </c:strCache>
            </c:strRef>
          </c:tx>
          <c:spPr>
            <a:ln>
              <a:solidFill>
                <a:schemeClr val="accent1">
                  <a:lumMod val="50000"/>
                </a:schemeClr>
              </a:solidFill>
            </a:ln>
          </c:spPr>
          <c:marker>
            <c:symbol val="dot"/>
            <c:size val="9"/>
            <c:spPr>
              <a:solidFill>
                <a:schemeClr val="accent1">
                  <a:lumMod val="50000"/>
                </a:schemeClr>
              </a:solidFill>
              <a:ln>
                <a:solidFill>
                  <a:schemeClr val="accent1">
                    <a:lumMod val="50000"/>
                  </a:schemeClr>
                </a:solidFill>
              </a:ln>
            </c:spPr>
          </c:marker>
          <c:dLbls>
            <c:dLbl>
              <c:idx val="5"/>
              <c:layout>
                <c:manualLayout>
                  <c:x val="-3.2415627015278295E-2"/>
                  <c:y val="-8.310343327096296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419-4B35-9E40-8F9C827ABF83}"/>
                </c:ext>
                <c:ext xmlns:c15="http://schemas.microsoft.com/office/drawing/2012/chart" uri="{CE6537A1-D6FC-4f65-9D91-7224C49458BB}"/>
              </c:extLst>
            </c:dLbl>
            <c:dLbl>
              <c:idx val="6"/>
              <c:layout>
                <c:manualLayout>
                  <c:x val="-2.5393944058307274E-2"/>
                  <c:y val="-9.38864661263121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419-4B35-9E40-8F9C827ABF83}"/>
                </c:ext>
                <c:ext xmlns:c15="http://schemas.microsoft.com/office/drawing/2012/chart" uri="{CE6537A1-D6FC-4f65-9D91-7224C49458BB}"/>
              </c:extLst>
            </c:dLbl>
            <c:spPr>
              <a:noFill/>
              <a:ln w="20036">
                <a:noFill/>
              </a:ln>
            </c:spPr>
            <c:txPr>
              <a:bodyPr/>
              <a:lstStyle/>
              <a:p>
                <a:pPr>
                  <a:defRPr b="0">
                    <a:ln>
                      <a:solidFill>
                        <a:schemeClr val="accent1">
                          <a:lumMod val="50000"/>
                        </a:schemeClr>
                      </a:solidFill>
                    </a:ln>
                    <a:solidFill>
                      <a:schemeClr val="accent1">
                        <a:lumMod val="50000"/>
                      </a:schemeClr>
                    </a:solidFill>
                    <a:latin typeface="Arial" panose="020B0604020202020204" pitchFamily="34" charset="0"/>
                    <a:cs typeface="Arial" panose="020B0604020202020204" pitchFamily="34" charset="0"/>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Лист1!$B$1:$H$1</c:f>
              <c:numCache>
                <c:formatCode>\О\с\н\о\в\н\о\й</c:formatCode>
                <c:ptCount val="7"/>
                <c:pt idx="0">
                  <c:v>2014</c:v>
                </c:pt>
                <c:pt idx="1">
                  <c:v>2015</c:v>
                </c:pt>
                <c:pt idx="2">
                  <c:v>2016</c:v>
                </c:pt>
                <c:pt idx="3">
                  <c:v>2017</c:v>
                </c:pt>
                <c:pt idx="4">
                  <c:v>2018</c:v>
                </c:pt>
                <c:pt idx="5">
                  <c:v>2019</c:v>
                </c:pt>
                <c:pt idx="6">
                  <c:v>2020</c:v>
                </c:pt>
              </c:numCache>
            </c:numRef>
          </c:cat>
          <c:val>
            <c:numRef>
              <c:f>Лист1!$B$3:$H$3</c:f>
              <c:numCache>
                <c:formatCode>\О\с\н\о\в\н\о\й</c:formatCode>
                <c:ptCount val="7"/>
                <c:pt idx="0">
                  <c:v>226</c:v>
                </c:pt>
                <c:pt idx="1">
                  <c:v>237</c:v>
                </c:pt>
                <c:pt idx="2">
                  <c:v>222</c:v>
                </c:pt>
                <c:pt idx="3">
                  <c:v>221</c:v>
                </c:pt>
                <c:pt idx="4">
                  <c:v>175</c:v>
                </c:pt>
                <c:pt idx="5">
                  <c:v>149</c:v>
                </c:pt>
                <c:pt idx="6">
                  <c:v>127</c:v>
                </c:pt>
              </c:numCache>
            </c:numRef>
          </c:val>
          <c:smooth val="0"/>
          <c:extLst xmlns:c16r2="http://schemas.microsoft.com/office/drawing/2015/06/chart">
            <c:ext xmlns:c16="http://schemas.microsoft.com/office/drawing/2014/chart" uri="{C3380CC4-5D6E-409C-BE32-E72D297353CC}">
              <c16:uniqueId val="{00000004-2419-4B35-9E40-8F9C827ABF83}"/>
            </c:ext>
          </c:extLst>
        </c:ser>
        <c:dLbls>
          <c:showLegendKey val="0"/>
          <c:showVal val="0"/>
          <c:showCatName val="0"/>
          <c:showSerName val="0"/>
          <c:showPercent val="0"/>
          <c:showBubbleSize val="0"/>
        </c:dLbls>
        <c:marker val="1"/>
        <c:smooth val="0"/>
        <c:axId val="-543677840"/>
        <c:axId val="-543677296"/>
      </c:lineChart>
      <c:catAx>
        <c:axId val="-543677840"/>
        <c:scaling>
          <c:orientation val="minMax"/>
        </c:scaling>
        <c:delete val="0"/>
        <c:axPos val="b"/>
        <c:numFmt formatCode="\О\с\н\о\в\н\о\й" sourceLinked="1"/>
        <c:majorTickMark val="cross"/>
        <c:minorTickMark val="none"/>
        <c:tickLblPos val="nextTo"/>
        <c:txPr>
          <a:bodyPr rot="-2700000" vert="horz"/>
          <a:lstStyle/>
          <a:p>
            <a:pPr>
              <a:defRPr sz="1105"/>
            </a:pPr>
            <a:endParaRPr lang="ru-RU"/>
          </a:p>
        </c:txPr>
        <c:crossAx val="-543677296"/>
        <c:crosses val="autoZero"/>
        <c:auto val="0"/>
        <c:lblAlgn val="ctr"/>
        <c:lblOffset val="100"/>
        <c:tickLblSkip val="1"/>
        <c:tickMarkSkip val="1"/>
        <c:noMultiLvlLbl val="0"/>
      </c:catAx>
      <c:valAx>
        <c:axId val="-543677296"/>
        <c:scaling>
          <c:orientation val="minMax"/>
        </c:scaling>
        <c:delete val="0"/>
        <c:axPos val="l"/>
        <c:numFmt formatCode="\О\с\н\о\в\н\о\й" sourceLinked="1"/>
        <c:majorTickMark val="out"/>
        <c:minorTickMark val="none"/>
        <c:tickLblPos val="nextTo"/>
        <c:crossAx val="-543677840"/>
        <c:crosses val="autoZero"/>
        <c:crossBetween val="between"/>
      </c:valAx>
      <c:spPr>
        <a:noFill/>
        <a:ln w="24900">
          <a:noFill/>
        </a:ln>
      </c:spPr>
    </c:plotArea>
    <c:legend>
      <c:legendPos val="b"/>
      <c:layout>
        <c:manualLayout>
          <c:xMode val="edge"/>
          <c:yMode val="edge"/>
          <c:wMode val="edge"/>
          <c:hMode val="edge"/>
          <c:x val="4.7671876836290983E-2"/>
          <c:y val="0.86679829200454417"/>
          <c:w val="0.57872370431308018"/>
          <c:h val="0.99277157519489168"/>
        </c:manualLayout>
      </c:layout>
      <c:overlay val="0"/>
      <c:txPr>
        <a:bodyPr anchor="t"/>
        <a:lstStyle/>
        <a:p>
          <a:pPr>
            <a:defRPr sz="1262"/>
          </a:pPr>
          <a:endParaRPr lang="ru-RU"/>
        </a:p>
      </c:txPr>
    </c:legend>
    <c:plotVisOnly val="1"/>
    <c:dispBlanksAs val="gap"/>
    <c:showDLblsOverMax val="0"/>
  </c:chart>
  <c:spPr>
    <a:ln>
      <a:noFill/>
    </a:ln>
  </c:spPr>
  <c:txPr>
    <a:bodyPr/>
    <a:lstStyle/>
    <a:p>
      <a:pPr>
        <a:defRPr sz="1419"/>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5.1893664960231844E-2"/>
          <c:y val="3.4606743004029841E-2"/>
          <c:w val="0.96493092454835283"/>
          <c:h val="0.74646907900557369"/>
        </c:manualLayout>
      </c:layout>
      <c:barChart>
        <c:barDir val="col"/>
        <c:grouping val="clustered"/>
        <c:varyColors val="0"/>
        <c:ser>
          <c:idx val="15"/>
          <c:order val="0"/>
          <c:tx>
            <c:strRef>
              <c:f>Лист1!$A$2</c:f>
              <c:strCache>
                <c:ptCount val="1"/>
                <c:pt idx="0">
                  <c:v>Число смертельных несчастных случаев</c:v>
                </c:pt>
              </c:strCache>
            </c:strRef>
          </c:tx>
          <c:spPr>
            <a:solidFill>
              <a:schemeClr val="accent2"/>
            </a:solidFill>
            <a:ln>
              <a:solidFill>
                <a:schemeClr val="accent2"/>
              </a:solidFill>
            </a:ln>
          </c:spPr>
          <c:invertIfNegative val="0"/>
          <c:dLbls>
            <c:dLbl>
              <c:idx val="7"/>
              <c:spPr/>
              <c:txPr>
                <a:bodyPr/>
                <a:lstStyle/>
                <a:p>
                  <a:pPr>
                    <a:defRPr sz="1568" b="1">
                      <a:solidFill>
                        <a:schemeClr val="accent1">
                          <a:lumMod val="50000"/>
                        </a:schemeClr>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dLbl>
            <c:spPr>
              <a:noFill/>
              <a:ln w="20036">
                <a:noFill/>
              </a:ln>
            </c:spPr>
            <c:txPr>
              <a:bodyPr wrap="square" lIns="38100" tIns="19050" rIns="38100" bIns="19050" anchor="ctr">
                <a:spAutoFit/>
              </a:bodyPr>
              <a:lstStyle/>
              <a:p>
                <a:pPr>
                  <a:defRPr sz="1568" b="1">
                    <a:solidFill>
                      <a:schemeClr val="accent1">
                        <a:lumMod val="50000"/>
                      </a:schemeClr>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Лист1!$B$1:$H$1</c:f>
              <c:numCache>
                <c:formatCode>\О\с\н\о\в\н\о\й</c:formatCode>
                <c:ptCount val="7"/>
                <c:pt idx="0">
                  <c:v>2014</c:v>
                </c:pt>
                <c:pt idx="1">
                  <c:v>2015</c:v>
                </c:pt>
                <c:pt idx="2">
                  <c:v>2016</c:v>
                </c:pt>
                <c:pt idx="3">
                  <c:v>2017</c:v>
                </c:pt>
                <c:pt idx="4">
                  <c:v>2018</c:v>
                </c:pt>
                <c:pt idx="5">
                  <c:v>2019</c:v>
                </c:pt>
                <c:pt idx="6">
                  <c:v>2020</c:v>
                </c:pt>
              </c:numCache>
            </c:numRef>
          </c:cat>
          <c:val>
            <c:numRef>
              <c:f>Лист1!$B$2:$H$2</c:f>
              <c:numCache>
                <c:formatCode>\О\с\н\о\в\н\о\й</c:formatCode>
                <c:ptCount val="7"/>
                <c:pt idx="0">
                  <c:v>266</c:v>
                </c:pt>
                <c:pt idx="1">
                  <c:v>246</c:v>
                </c:pt>
                <c:pt idx="2">
                  <c:v>252</c:v>
                </c:pt>
                <c:pt idx="3">
                  <c:v>208</c:v>
                </c:pt>
                <c:pt idx="4">
                  <c:v>177</c:v>
                </c:pt>
                <c:pt idx="5">
                  <c:v>171</c:v>
                </c:pt>
                <c:pt idx="6">
                  <c:v>150</c:v>
                </c:pt>
              </c:numCache>
            </c:numRef>
          </c:val>
          <c:extLst xmlns:c16r2="http://schemas.microsoft.com/office/drawing/2015/06/chart">
            <c:ext xmlns:c16="http://schemas.microsoft.com/office/drawing/2014/chart" uri="{C3380CC4-5D6E-409C-BE32-E72D297353CC}">
              <c16:uniqueId val="{00000001-2419-4B35-9E40-8F9C827ABF83}"/>
            </c:ext>
          </c:extLst>
        </c:ser>
        <c:dLbls>
          <c:showLegendKey val="0"/>
          <c:showVal val="0"/>
          <c:showCatName val="0"/>
          <c:showSerName val="0"/>
          <c:showPercent val="0"/>
          <c:showBubbleSize val="0"/>
        </c:dLbls>
        <c:gapWidth val="134"/>
        <c:overlap val="22"/>
        <c:axId val="-543671312"/>
        <c:axId val="-543676208"/>
      </c:barChart>
      <c:lineChart>
        <c:grouping val="standard"/>
        <c:varyColors val="0"/>
        <c:ser>
          <c:idx val="16"/>
          <c:order val="1"/>
          <c:tx>
            <c:strRef>
              <c:f>Лист1!$A$3</c:f>
              <c:strCache>
                <c:ptCount val="1"/>
                <c:pt idx="0">
                  <c:v>Число аварий на поднадзорных объектах</c:v>
                </c:pt>
              </c:strCache>
            </c:strRef>
          </c:tx>
          <c:spPr>
            <a:ln>
              <a:solidFill>
                <a:schemeClr val="accent1">
                  <a:lumMod val="50000"/>
                </a:schemeClr>
              </a:solidFill>
            </a:ln>
          </c:spPr>
          <c:marker>
            <c:symbol val="dot"/>
            <c:size val="9"/>
            <c:spPr>
              <a:solidFill>
                <a:schemeClr val="accent1">
                  <a:lumMod val="50000"/>
                </a:schemeClr>
              </a:solidFill>
              <a:ln>
                <a:solidFill>
                  <a:schemeClr val="accent1">
                    <a:lumMod val="50000"/>
                  </a:schemeClr>
                </a:solidFill>
              </a:ln>
            </c:spPr>
          </c:marker>
          <c:dLbls>
            <c:dLbl>
              <c:idx val="5"/>
              <c:layout>
                <c:manualLayout>
                  <c:x val="-3.2415627015278295E-2"/>
                  <c:y val="-8.310343327096296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419-4B35-9E40-8F9C827ABF83}"/>
                </c:ext>
                <c:ext xmlns:c15="http://schemas.microsoft.com/office/drawing/2012/chart" uri="{CE6537A1-D6FC-4f65-9D91-7224C49458BB}"/>
              </c:extLst>
            </c:dLbl>
            <c:dLbl>
              <c:idx val="6"/>
              <c:layout>
                <c:manualLayout>
                  <c:x val="-2.5393944058307274E-2"/>
                  <c:y val="-9.38864661263121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419-4B35-9E40-8F9C827ABF83}"/>
                </c:ext>
                <c:ext xmlns:c15="http://schemas.microsoft.com/office/drawing/2012/chart" uri="{CE6537A1-D6FC-4f65-9D91-7224C49458BB}"/>
              </c:extLst>
            </c:dLbl>
            <c:spPr>
              <a:noFill/>
              <a:ln w="20036">
                <a:noFill/>
              </a:ln>
            </c:spPr>
            <c:txPr>
              <a:bodyPr/>
              <a:lstStyle/>
              <a:p>
                <a:pPr>
                  <a:defRPr b="0">
                    <a:ln>
                      <a:solidFill>
                        <a:schemeClr val="accent1">
                          <a:lumMod val="50000"/>
                        </a:schemeClr>
                      </a:solidFill>
                    </a:ln>
                    <a:solidFill>
                      <a:schemeClr val="accent1">
                        <a:lumMod val="50000"/>
                      </a:schemeClr>
                    </a:solidFill>
                    <a:latin typeface="Arial" panose="020B0604020202020204" pitchFamily="34" charset="0"/>
                    <a:cs typeface="Arial" panose="020B0604020202020204" pitchFamily="34" charset="0"/>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Лист1!$B$1:$H$1</c:f>
              <c:numCache>
                <c:formatCode>\О\с\н\о\в\н\о\й</c:formatCode>
                <c:ptCount val="7"/>
                <c:pt idx="0">
                  <c:v>2014</c:v>
                </c:pt>
                <c:pt idx="1">
                  <c:v>2015</c:v>
                </c:pt>
                <c:pt idx="2">
                  <c:v>2016</c:v>
                </c:pt>
                <c:pt idx="3">
                  <c:v>2017</c:v>
                </c:pt>
                <c:pt idx="4">
                  <c:v>2018</c:v>
                </c:pt>
                <c:pt idx="5">
                  <c:v>2019</c:v>
                </c:pt>
                <c:pt idx="6">
                  <c:v>2020</c:v>
                </c:pt>
              </c:numCache>
            </c:numRef>
          </c:cat>
          <c:val>
            <c:numRef>
              <c:f>Лист1!$B$3:$H$3</c:f>
              <c:numCache>
                <c:formatCode>\О\с\н\о\в\н\о\й</c:formatCode>
                <c:ptCount val="7"/>
                <c:pt idx="0">
                  <c:v>226</c:v>
                </c:pt>
                <c:pt idx="1">
                  <c:v>237</c:v>
                </c:pt>
                <c:pt idx="2">
                  <c:v>222</c:v>
                </c:pt>
                <c:pt idx="3">
                  <c:v>221</c:v>
                </c:pt>
                <c:pt idx="4">
                  <c:v>175</c:v>
                </c:pt>
                <c:pt idx="5">
                  <c:v>149</c:v>
                </c:pt>
                <c:pt idx="6">
                  <c:v>127</c:v>
                </c:pt>
              </c:numCache>
            </c:numRef>
          </c:val>
          <c:smooth val="0"/>
          <c:extLst xmlns:c16r2="http://schemas.microsoft.com/office/drawing/2015/06/chart">
            <c:ext xmlns:c16="http://schemas.microsoft.com/office/drawing/2014/chart" uri="{C3380CC4-5D6E-409C-BE32-E72D297353CC}">
              <c16:uniqueId val="{00000004-2419-4B35-9E40-8F9C827ABF83}"/>
            </c:ext>
          </c:extLst>
        </c:ser>
        <c:dLbls>
          <c:showLegendKey val="0"/>
          <c:showVal val="0"/>
          <c:showCatName val="0"/>
          <c:showSerName val="0"/>
          <c:showPercent val="0"/>
          <c:showBubbleSize val="0"/>
        </c:dLbls>
        <c:marker val="1"/>
        <c:smooth val="0"/>
        <c:axId val="-543671312"/>
        <c:axId val="-543676208"/>
      </c:lineChart>
      <c:catAx>
        <c:axId val="-543671312"/>
        <c:scaling>
          <c:orientation val="minMax"/>
        </c:scaling>
        <c:delete val="0"/>
        <c:axPos val="b"/>
        <c:numFmt formatCode="\О\с\н\о\в\н\о\й" sourceLinked="1"/>
        <c:majorTickMark val="cross"/>
        <c:minorTickMark val="none"/>
        <c:tickLblPos val="nextTo"/>
        <c:txPr>
          <a:bodyPr rot="-2700000" vert="horz"/>
          <a:lstStyle/>
          <a:p>
            <a:pPr>
              <a:defRPr sz="1105"/>
            </a:pPr>
            <a:endParaRPr lang="ru-RU"/>
          </a:p>
        </c:txPr>
        <c:crossAx val="-543676208"/>
        <c:crosses val="autoZero"/>
        <c:auto val="0"/>
        <c:lblAlgn val="ctr"/>
        <c:lblOffset val="100"/>
        <c:tickLblSkip val="1"/>
        <c:tickMarkSkip val="1"/>
        <c:noMultiLvlLbl val="0"/>
      </c:catAx>
      <c:valAx>
        <c:axId val="-543676208"/>
        <c:scaling>
          <c:orientation val="minMax"/>
        </c:scaling>
        <c:delete val="0"/>
        <c:axPos val="l"/>
        <c:numFmt formatCode="\О\с\н\о\в\н\о\й" sourceLinked="1"/>
        <c:majorTickMark val="out"/>
        <c:minorTickMark val="none"/>
        <c:tickLblPos val="nextTo"/>
        <c:crossAx val="-543671312"/>
        <c:crosses val="autoZero"/>
        <c:crossBetween val="between"/>
      </c:valAx>
      <c:spPr>
        <a:noFill/>
        <a:ln w="24900">
          <a:noFill/>
        </a:ln>
      </c:spPr>
    </c:plotArea>
    <c:legend>
      <c:legendPos val="b"/>
      <c:layout>
        <c:manualLayout>
          <c:xMode val="edge"/>
          <c:yMode val="edge"/>
          <c:wMode val="edge"/>
          <c:hMode val="edge"/>
          <c:x val="4.7671876836290983E-2"/>
          <c:y val="0.86679829200454417"/>
          <c:w val="0.57872370431308018"/>
          <c:h val="0.99277157519489168"/>
        </c:manualLayout>
      </c:layout>
      <c:overlay val="0"/>
      <c:txPr>
        <a:bodyPr anchor="t"/>
        <a:lstStyle/>
        <a:p>
          <a:pPr>
            <a:defRPr sz="1262"/>
          </a:pPr>
          <a:endParaRPr lang="ru-RU"/>
        </a:p>
      </c:txPr>
    </c:legend>
    <c:plotVisOnly val="1"/>
    <c:dispBlanksAs val="gap"/>
    <c:showDLblsOverMax val="0"/>
  </c:chart>
  <c:spPr>
    <a:ln>
      <a:noFill/>
    </a:ln>
  </c:spPr>
  <c:txPr>
    <a:bodyPr/>
    <a:lstStyle/>
    <a:p>
      <a:pPr>
        <a:defRPr sz="1419"/>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5.1893664960231844E-2"/>
          <c:y val="3.4606743004029841E-2"/>
          <c:w val="0.96493092454835283"/>
          <c:h val="0.74646907900557369"/>
        </c:manualLayout>
      </c:layout>
      <c:barChart>
        <c:barDir val="col"/>
        <c:grouping val="clustered"/>
        <c:varyColors val="0"/>
        <c:ser>
          <c:idx val="15"/>
          <c:order val="0"/>
          <c:tx>
            <c:strRef>
              <c:f>Лист1!$A$2</c:f>
              <c:strCache>
                <c:ptCount val="1"/>
                <c:pt idx="0">
                  <c:v>Число смертельных несчастных случаев</c:v>
                </c:pt>
              </c:strCache>
            </c:strRef>
          </c:tx>
          <c:spPr>
            <a:solidFill>
              <a:schemeClr val="accent2"/>
            </a:solidFill>
            <a:ln>
              <a:solidFill>
                <a:schemeClr val="accent2"/>
              </a:solidFill>
            </a:ln>
          </c:spPr>
          <c:invertIfNegative val="0"/>
          <c:dLbls>
            <c:dLbl>
              <c:idx val="7"/>
              <c:spPr/>
              <c:txPr>
                <a:bodyPr/>
                <a:lstStyle/>
                <a:p>
                  <a:pPr>
                    <a:defRPr sz="1568" b="1">
                      <a:solidFill>
                        <a:schemeClr val="accent1">
                          <a:lumMod val="50000"/>
                        </a:schemeClr>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dLbl>
            <c:spPr>
              <a:noFill/>
              <a:ln w="20036">
                <a:noFill/>
              </a:ln>
            </c:spPr>
            <c:txPr>
              <a:bodyPr wrap="square" lIns="38100" tIns="19050" rIns="38100" bIns="19050" anchor="ctr">
                <a:spAutoFit/>
              </a:bodyPr>
              <a:lstStyle/>
              <a:p>
                <a:pPr>
                  <a:defRPr sz="1568" b="1">
                    <a:solidFill>
                      <a:schemeClr val="accent1">
                        <a:lumMod val="50000"/>
                      </a:schemeClr>
                    </a:solidFill>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Лист1!$B$1:$H$1</c:f>
              <c:numCache>
                <c:formatCode>\О\с\н\о\в\н\о\й</c:formatCode>
                <c:ptCount val="7"/>
                <c:pt idx="0">
                  <c:v>2014</c:v>
                </c:pt>
                <c:pt idx="1">
                  <c:v>2015</c:v>
                </c:pt>
                <c:pt idx="2">
                  <c:v>2016</c:v>
                </c:pt>
                <c:pt idx="3">
                  <c:v>2017</c:v>
                </c:pt>
                <c:pt idx="4">
                  <c:v>2018</c:v>
                </c:pt>
                <c:pt idx="5">
                  <c:v>2019</c:v>
                </c:pt>
                <c:pt idx="6">
                  <c:v>2020</c:v>
                </c:pt>
              </c:numCache>
            </c:numRef>
          </c:cat>
          <c:val>
            <c:numRef>
              <c:f>Лист1!$B$2:$H$2</c:f>
              <c:numCache>
                <c:formatCode>\О\с\н\о\в\н\о\й</c:formatCode>
                <c:ptCount val="7"/>
                <c:pt idx="0">
                  <c:v>266</c:v>
                </c:pt>
                <c:pt idx="1">
                  <c:v>246</c:v>
                </c:pt>
                <c:pt idx="2">
                  <c:v>252</c:v>
                </c:pt>
                <c:pt idx="3">
                  <c:v>208</c:v>
                </c:pt>
                <c:pt idx="4">
                  <c:v>177</c:v>
                </c:pt>
                <c:pt idx="5">
                  <c:v>171</c:v>
                </c:pt>
                <c:pt idx="6">
                  <c:v>150</c:v>
                </c:pt>
              </c:numCache>
            </c:numRef>
          </c:val>
          <c:extLst xmlns:c16r2="http://schemas.microsoft.com/office/drawing/2015/06/chart">
            <c:ext xmlns:c16="http://schemas.microsoft.com/office/drawing/2014/chart" uri="{C3380CC4-5D6E-409C-BE32-E72D297353CC}">
              <c16:uniqueId val="{00000001-2419-4B35-9E40-8F9C827ABF83}"/>
            </c:ext>
          </c:extLst>
        </c:ser>
        <c:dLbls>
          <c:showLegendKey val="0"/>
          <c:showVal val="0"/>
          <c:showCatName val="0"/>
          <c:showSerName val="0"/>
          <c:showPercent val="0"/>
          <c:showBubbleSize val="0"/>
        </c:dLbls>
        <c:gapWidth val="134"/>
        <c:overlap val="22"/>
        <c:axId val="-543674032"/>
        <c:axId val="-543673488"/>
      </c:barChart>
      <c:lineChart>
        <c:grouping val="standard"/>
        <c:varyColors val="0"/>
        <c:ser>
          <c:idx val="16"/>
          <c:order val="1"/>
          <c:tx>
            <c:strRef>
              <c:f>Лист1!$A$3</c:f>
              <c:strCache>
                <c:ptCount val="1"/>
                <c:pt idx="0">
                  <c:v>Число аварий на поднадзорных объектах</c:v>
                </c:pt>
              </c:strCache>
            </c:strRef>
          </c:tx>
          <c:spPr>
            <a:ln>
              <a:solidFill>
                <a:schemeClr val="accent1">
                  <a:lumMod val="50000"/>
                </a:schemeClr>
              </a:solidFill>
            </a:ln>
          </c:spPr>
          <c:marker>
            <c:symbol val="dot"/>
            <c:size val="9"/>
            <c:spPr>
              <a:solidFill>
                <a:schemeClr val="accent1">
                  <a:lumMod val="50000"/>
                </a:schemeClr>
              </a:solidFill>
              <a:ln>
                <a:solidFill>
                  <a:schemeClr val="accent1">
                    <a:lumMod val="50000"/>
                  </a:schemeClr>
                </a:solidFill>
              </a:ln>
            </c:spPr>
          </c:marker>
          <c:dLbls>
            <c:dLbl>
              <c:idx val="5"/>
              <c:layout>
                <c:manualLayout>
                  <c:x val="-3.2415627015278295E-2"/>
                  <c:y val="-8.310343327096296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419-4B35-9E40-8F9C827ABF83}"/>
                </c:ext>
                <c:ext xmlns:c15="http://schemas.microsoft.com/office/drawing/2012/chart" uri="{CE6537A1-D6FC-4f65-9D91-7224C49458BB}"/>
              </c:extLst>
            </c:dLbl>
            <c:dLbl>
              <c:idx val="6"/>
              <c:layout>
                <c:manualLayout>
                  <c:x val="-2.5393944058307274E-2"/>
                  <c:y val="-9.38864661263121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419-4B35-9E40-8F9C827ABF83}"/>
                </c:ext>
                <c:ext xmlns:c15="http://schemas.microsoft.com/office/drawing/2012/chart" uri="{CE6537A1-D6FC-4f65-9D91-7224C49458BB}"/>
              </c:extLst>
            </c:dLbl>
            <c:spPr>
              <a:noFill/>
              <a:ln w="20036">
                <a:noFill/>
              </a:ln>
            </c:spPr>
            <c:txPr>
              <a:bodyPr/>
              <a:lstStyle/>
              <a:p>
                <a:pPr>
                  <a:defRPr b="0">
                    <a:ln>
                      <a:solidFill>
                        <a:schemeClr val="accent1">
                          <a:lumMod val="50000"/>
                        </a:schemeClr>
                      </a:solidFill>
                    </a:ln>
                    <a:solidFill>
                      <a:schemeClr val="accent1">
                        <a:lumMod val="50000"/>
                      </a:schemeClr>
                    </a:solidFill>
                    <a:latin typeface="Arial" panose="020B0604020202020204" pitchFamily="34" charset="0"/>
                    <a:cs typeface="Arial" panose="020B0604020202020204" pitchFamily="34" charset="0"/>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Лист1!$B$1:$H$1</c:f>
              <c:numCache>
                <c:formatCode>\О\с\н\о\в\н\о\й</c:formatCode>
                <c:ptCount val="7"/>
                <c:pt idx="0">
                  <c:v>2014</c:v>
                </c:pt>
                <c:pt idx="1">
                  <c:v>2015</c:v>
                </c:pt>
                <c:pt idx="2">
                  <c:v>2016</c:v>
                </c:pt>
                <c:pt idx="3">
                  <c:v>2017</c:v>
                </c:pt>
                <c:pt idx="4">
                  <c:v>2018</c:v>
                </c:pt>
                <c:pt idx="5">
                  <c:v>2019</c:v>
                </c:pt>
                <c:pt idx="6">
                  <c:v>2020</c:v>
                </c:pt>
              </c:numCache>
            </c:numRef>
          </c:cat>
          <c:val>
            <c:numRef>
              <c:f>Лист1!$B$3:$H$3</c:f>
              <c:numCache>
                <c:formatCode>\О\с\н\о\в\н\о\й</c:formatCode>
                <c:ptCount val="7"/>
                <c:pt idx="0">
                  <c:v>226</c:v>
                </c:pt>
                <c:pt idx="1">
                  <c:v>237</c:v>
                </c:pt>
                <c:pt idx="2">
                  <c:v>222</c:v>
                </c:pt>
                <c:pt idx="3">
                  <c:v>221</c:v>
                </c:pt>
                <c:pt idx="4">
                  <c:v>175</c:v>
                </c:pt>
                <c:pt idx="5">
                  <c:v>149</c:v>
                </c:pt>
                <c:pt idx="6">
                  <c:v>127</c:v>
                </c:pt>
              </c:numCache>
            </c:numRef>
          </c:val>
          <c:smooth val="0"/>
          <c:extLst xmlns:c16r2="http://schemas.microsoft.com/office/drawing/2015/06/chart">
            <c:ext xmlns:c16="http://schemas.microsoft.com/office/drawing/2014/chart" uri="{C3380CC4-5D6E-409C-BE32-E72D297353CC}">
              <c16:uniqueId val="{00000004-2419-4B35-9E40-8F9C827ABF83}"/>
            </c:ext>
          </c:extLst>
        </c:ser>
        <c:dLbls>
          <c:showLegendKey val="0"/>
          <c:showVal val="0"/>
          <c:showCatName val="0"/>
          <c:showSerName val="0"/>
          <c:showPercent val="0"/>
          <c:showBubbleSize val="0"/>
        </c:dLbls>
        <c:marker val="1"/>
        <c:smooth val="0"/>
        <c:axId val="-543674032"/>
        <c:axId val="-543673488"/>
      </c:lineChart>
      <c:catAx>
        <c:axId val="-543674032"/>
        <c:scaling>
          <c:orientation val="minMax"/>
        </c:scaling>
        <c:delete val="0"/>
        <c:axPos val="b"/>
        <c:numFmt formatCode="\О\с\н\о\в\н\о\й" sourceLinked="1"/>
        <c:majorTickMark val="cross"/>
        <c:minorTickMark val="none"/>
        <c:tickLblPos val="nextTo"/>
        <c:txPr>
          <a:bodyPr rot="-2700000" vert="horz"/>
          <a:lstStyle/>
          <a:p>
            <a:pPr>
              <a:defRPr sz="1105"/>
            </a:pPr>
            <a:endParaRPr lang="ru-RU"/>
          </a:p>
        </c:txPr>
        <c:crossAx val="-543673488"/>
        <c:crosses val="autoZero"/>
        <c:auto val="0"/>
        <c:lblAlgn val="ctr"/>
        <c:lblOffset val="100"/>
        <c:tickLblSkip val="1"/>
        <c:tickMarkSkip val="1"/>
        <c:noMultiLvlLbl val="0"/>
      </c:catAx>
      <c:valAx>
        <c:axId val="-543673488"/>
        <c:scaling>
          <c:orientation val="minMax"/>
        </c:scaling>
        <c:delete val="0"/>
        <c:axPos val="l"/>
        <c:numFmt formatCode="\О\с\н\о\в\н\о\й" sourceLinked="1"/>
        <c:majorTickMark val="out"/>
        <c:minorTickMark val="none"/>
        <c:tickLblPos val="nextTo"/>
        <c:crossAx val="-543674032"/>
        <c:crosses val="autoZero"/>
        <c:crossBetween val="between"/>
      </c:valAx>
      <c:spPr>
        <a:noFill/>
        <a:ln w="24900">
          <a:noFill/>
        </a:ln>
      </c:spPr>
    </c:plotArea>
    <c:legend>
      <c:legendPos val="b"/>
      <c:layout>
        <c:manualLayout>
          <c:xMode val="edge"/>
          <c:yMode val="edge"/>
          <c:wMode val="edge"/>
          <c:hMode val="edge"/>
          <c:x val="4.7671876836290983E-2"/>
          <c:y val="0.86679829200454417"/>
          <c:w val="0.57872370431308018"/>
          <c:h val="0.99277157519489168"/>
        </c:manualLayout>
      </c:layout>
      <c:overlay val="0"/>
      <c:txPr>
        <a:bodyPr anchor="t"/>
        <a:lstStyle/>
        <a:p>
          <a:pPr>
            <a:defRPr sz="1262"/>
          </a:pPr>
          <a:endParaRPr lang="ru-RU"/>
        </a:p>
      </c:txPr>
    </c:legend>
    <c:plotVisOnly val="1"/>
    <c:dispBlanksAs val="gap"/>
    <c:showDLblsOverMax val="0"/>
  </c:chart>
  <c:spPr>
    <a:ln>
      <a:noFill/>
    </a:ln>
  </c:spPr>
  <c:txPr>
    <a:bodyPr/>
    <a:lstStyle/>
    <a:p>
      <a:pPr>
        <a:defRPr sz="1419"/>
      </a:pPr>
      <a:endParaRPr lang="ru-RU"/>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13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4" y="0"/>
            <a:ext cx="2945659" cy="498136"/>
          </a:xfrm>
          <a:prstGeom prst="rect">
            <a:avLst/>
          </a:prstGeom>
        </p:spPr>
        <p:txBody>
          <a:bodyPr vert="horz" lIns="91440" tIns="45720" rIns="91440" bIns="45720" rtlCol="0"/>
          <a:lstStyle>
            <a:lvl1pPr algn="r">
              <a:defRPr sz="1200"/>
            </a:lvl1pPr>
          </a:lstStyle>
          <a:p>
            <a:fld id="{3CD28937-65CA-4917-AD51-613A6428EBE9}" type="datetimeFigureOut">
              <a:rPr lang="ru-RU" smtClean="0"/>
              <a:t>11.03.2026</a:t>
            </a:fld>
            <a:endParaRPr lang="ru-RU"/>
          </a:p>
        </p:txBody>
      </p:sp>
      <p:sp>
        <p:nvSpPr>
          <p:cNvPr id="4" name="Образ слайда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0091"/>
            <a:ext cx="2945659" cy="49813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4" y="9430091"/>
            <a:ext cx="2945659" cy="498135"/>
          </a:xfrm>
          <a:prstGeom prst="rect">
            <a:avLst/>
          </a:prstGeom>
        </p:spPr>
        <p:txBody>
          <a:bodyPr vert="horz" lIns="91440" tIns="45720" rIns="91440" bIns="45720" rtlCol="0" anchor="b"/>
          <a:lstStyle>
            <a:lvl1pPr algn="r">
              <a:defRPr sz="1200"/>
            </a:lvl1pPr>
          </a:lstStyle>
          <a:p>
            <a:fld id="{660E4635-FFB1-4EC8-B529-36B0DB6EAC33}" type="slidenum">
              <a:rPr lang="ru-RU" smtClean="0"/>
              <a:t>‹#›</a:t>
            </a:fld>
            <a:endParaRPr lang="ru-RU"/>
          </a:p>
        </p:txBody>
      </p:sp>
    </p:spTree>
    <p:extLst>
      <p:ext uri="{BB962C8B-B14F-4D97-AF65-F5344CB8AC3E}">
        <p14:creationId xmlns:p14="http://schemas.microsoft.com/office/powerpoint/2010/main" val="1246797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ChangeArrowheads="1" noTextEdit="1"/>
          </p:cNvSpPr>
          <p:nvPr>
            <p:ph type="sldImg"/>
          </p:nvPr>
        </p:nvSpPr>
        <p:spPr>
          <a:xfrm>
            <a:off x="-225425" y="808038"/>
            <a:ext cx="7188200" cy="4043362"/>
          </a:xfrm>
          <a:ln/>
        </p:spPr>
      </p:sp>
      <p:sp>
        <p:nvSpPr>
          <p:cNvPr id="22531"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cs typeface="Arial" panose="020B0604020202020204" pitchFamily="34" charset="0"/>
            </a:endParaRPr>
          </a:p>
        </p:txBody>
      </p:sp>
      <p:sp>
        <p:nvSpPr>
          <p:cNvPr id="22532" name="Номер слайда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400">
                <a:solidFill>
                  <a:schemeClr val="tx1"/>
                </a:solidFill>
                <a:latin typeface="Times New Roman" panose="02020603050405020304" pitchFamily="18" charset="0"/>
                <a:cs typeface="Arial" panose="020B0604020202020204" pitchFamily="34" charset="0"/>
              </a:defRPr>
            </a:lvl1pPr>
            <a:lvl2pPr marL="747713" indent="-285750" defTabSz="938213">
              <a:spcBef>
                <a:spcPct val="30000"/>
              </a:spcBef>
              <a:defRPr sz="1400">
                <a:solidFill>
                  <a:schemeClr val="tx1"/>
                </a:solidFill>
                <a:latin typeface="Times New Roman" panose="02020603050405020304" pitchFamily="18" charset="0"/>
                <a:cs typeface="Arial" panose="020B0604020202020204" pitchFamily="34" charset="0"/>
              </a:defRPr>
            </a:lvl2pPr>
            <a:lvl3pPr marL="1149350" indent="-228600" defTabSz="938213">
              <a:spcBef>
                <a:spcPct val="30000"/>
              </a:spcBef>
              <a:defRPr sz="1400">
                <a:solidFill>
                  <a:schemeClr val="tx1"/>
                </a:solidFill>
                <a:latin typeface="Times New Roman" panose="02020603050405020304" pitchFamily="18" charset="0"/>
                <a:cs typeface="Arial" panose="020B0604020202020204" pitchFamily="34" charset="0"/>
              </a:defRPr>
            </a:lvl3pPr>
            <a:lvl4pPr marL="1611313" indent="-228600" defTabSz="938213">
              <a:spcBef>
                <a:spcPct val="30000"/>
              </a:spcBef>
              <a:defRPr sz="1400">
                <a:solidFill>
                  <a:schemeClr val="tx1"/>
                </a:solidFill>
                <a:latin typeface="Times New Roman" panose="02020603050405020304" pitchFamily="18" charset="0"/>
                <a:cs typeface="Arial" panose="020B0604020202020204" pitchFamily="34" charset="0"/>
              </a:defRPr>
            </a:lvl4pPr>
            <a:lvl5pPr marL="2070100" indent="-228600" defTabSz="938213">
              <a:spcBef>
                <a:spcPct val="30000"/>
              </a:spcBef>
              <a:defRPr sz="1400">
                <a:solidFill>
                  <a:schemeClr val="tx1"/>
                </a:solidFill>
                <a:latin typeface="Times New Roman" panose="02020603050405020304" pitchFamily="18" charset="0"/>
                <a:cs typeface="Arial" panose="020B0604020202020204" pitchFamily="34" charset="0"/>
              </a:defRPr>
            </a:lvl5pPr>
            <a:lvl6pPr marL="25273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6pPr>
            <a:lvl7pPr marL="29845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7pPr>
            <a:lvl8pPr marL="34417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8pPr>
            <a:lvl9pPr marL="38989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9pPr>
          </a:lstStyle>
          <a:p>
            <a:pPr>
              <a:spcBef>
                <a:spcPct val="0"/>
              </a:spcBef>
            </a:pPr>
            <a:fld id="{26BD06CD-77A5-4FE1-B701-E703B2E96F34}" type="slidenum">
              <a:rPr lang="ru-RU" altLang="ru-RU" sz="1200" smtClean="0">
                <a:solidFill>
                  <a:srgbClr val="000000"/>
                </a:solidFill>
                <a:cs typeface="Times New Roman" panose="02020603050405020304" pitchFamily="18" charset="0"/>
              </a:rPr>
              <a:pPr>
                <a:spcBef>
                  <a:spcPct val="0"/>
                </a:spcBef>
              </a:pPr>
              <a:t>1</a:t>
            </a:fld>
            <a:endParaRPr lang="ru-RU" altLang="ru-RU" sz="1200">
              <a:solidFill>
                <a:srgbClr val="000000"/>
              </a:solidFill>
              <a:cs typeface="Times New Roman" panose="02020603050405020304" pitchFamily="18" charset="0"/>
            </a:endParaRPr>
          </a:p>
        </p:txBody>
      </p:sp>
    </p:spTree>
    <p:extLst>
      <p:ext uri="{BB962C8B-B14F-4D97-AF65-F5344CB8AC3E}">
        <p14:creationId xmlns:p14="http://schemas.microsoft.com/office/powerpoint/2010/main" val="3158190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ChangeArrowheads="1" noTextEdit="1"/>
          </p:cNvSpPr>
          <p:nvPr>
            <p:ph type="sldImg"/>
          </p:nvPr>
        </p:nvSpPr>
        <p:spPr>
          <a:xfrm>
            <a:off x="-225425" y="808038"/>
            <a:ext cx="7188200" cy="4043362"/>
          </a:xfrm>
          <a:ln/>
        </p:spPr>
      </p:sp>
      <p:sp>
        <p:nvSpPr>
          <p:cNvPr id="22531"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cs typeface="Arial" panose="020B0604020202020204" pitchFamily="34" charset="0"/>
            </a:endParaRPr>
          </a:p>
        </p:txBody>
      </p:sp>
      <p:sp>
        <p:nvSpPr>
          <p:cNvPr id="22532" name="Номер слайда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400">
                <a:solidFill>
                  <a:schemeClr val="tx1"/>
                </a:solidFill>
                <a:latin typeface="Times New Roman" panose="02020603050405020304" pitchFamily="18" charset="0"/>
                <a:cs typeface="Arial" panose="020B0604020202020204" pitchFamily="34" charset="0"/>
              </a:defRPr>
            </a:lvl1pPr>
            <a:lvl2pPr marL="747713" indent="-285750" defTabSz="938213">
              <a:spcBef>
                <a:spcPct val="30000"/>
              </a:spcBef>
              <a:defRPr sz="1400">
                <a:solidFill>
                  <a:schemeClr val="tx1"/>
                </a:solidFill>
                <a:latin typeface="Times New Roman" panose="02020603050405020304" pitchFamily="18" charset="0"/>
                <a:cs typeface="Arial" panose="020B0604020202020204" pitchFamily="34" charset="0"/>
              </a:defRPr>
            </a:lvl2pPr>
            <a:lvl3pPr marL="1149350" indent="-228600" defTabSz="938213">
              <a:spcBef>
                <a:spcPct val="30000"/>
              </a:spcBef>
              <a:defRPr sz="1400">
                <a:solidFill>
                  <a:schemeClr val="tx1"/>
                </a:solidFill>
                <a:latin typeface="Times New Roman" panose="02020603050405020304" pitchFamily="18" charset="0"/>
                <a:cs typeface="Arial" panose="020B0604020202020204" pitchFamily="34" charset="0"/>
              </a:defRPr>
            </a:lvl3pPr>
            <a:lvl4pPr marL="1611313" indent="-228600" defTabSz="938213">
              <a:spcBef>
                <a:spcPct val="30000"/>
              </a:spcBef>
              <a:defRPr sz="1400">
                <a:solidFill>
                  <a:schemeClr val="tx1"/>
                </a:solidFill>
                <a:latin typeface="Times New Roman" panose="02020603050405020304" pitchFamily="18" charset="0"/>
                <a:cs typeface="Arial" panose="020B0604020202020204" pitchFamily="34" charset="0"/>
              </a:defRPr>
            </a:lvl4pPr>
            <a:lvl5pPr marL="2070100" indent="-228600" defTabSz="938213">
              <a:spcBef>
                <a:spcPct val="30000"/>
              </a:spcBef>
              <a:defRPr sz="1400">
                <a:solidFill>
                  <a:schemeClr val="tx1"/>
                </a:solidFill>
                <a:latin typeface="Times New Roman" panose="02020603050405020304" pitchFamily="18" charset="0"/>
                <a:cs typeface="Arial" panose="020B0604020202020204" pitchFamily="34" charset="0"/>
              </a:defRPr>
            </a:lvl5pPr>
            <a:lvl6pPr marL="25273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6pPr>
            <a:lvl7pPr marL="29845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7pPr>
            <a:lvl8pPr marL="34417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8pPr>
            <a:lvl9pPr marL="38989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9pPr>
          </a:lstStyle>
          <a:p>
            <a:pPr>
              <a:spcBef>
                <a:spcPct val="0"/>
              </a:spcBef>
            </a:pPr>
            <a:fld id="{26BD06CD-77A5-4FE1-B701-E703B2E96F34}" type="slidenum">
              <a:rPr lang="ru-RU" altLang="ru-RU" sz="1200" smtClean="0">
                <a:solidFill>
                  <a:srgbClr val="000000"/>
                </a:solidFill>
                <a:cs typeface="Times New Roman" panose="02020603050405020304" pitchFamily="18" charset="0"/>
              </a:rPr>
              <a:pPr>
                <a:spcBef>
                  <a:spcPct val="0"/>
                </a:spcBef>
              </a:pPr>
              <a:t>10</a:t>
            </a:fld>
            <a:endParaRPr lang="ru-RU" altLang="ru-RU" sz="1200">
              <a:solidFill>
                <a:srgbClr val="000000"/>
              </a:solidFill>
              <a:cs typeface="Times New Roman" panose="02020603050405020304" pitchFamily="18" charset="0"/>
            </a:endParaRPr>
          </a:p>
        </p:txBody>
      </p:sp>
    </p:spTree>
    <p:extLst>
      <p:ext uri="{BB962C8B-B14F-4D97-AF65-F5344CB8AC3E}">
        <p14:creationId xmlns:p14="http://schemas.microsoft.com/office/powerpoint/2010/main" val="269370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ChangeArrowheads="1" noTextEdit="1"/>
          </p:cNvSpPr>
          <p:nvPr>
            <p:ph type="sldImg"/>
          </p:nvPr>
        </p:nvSpPr>
        <p:spPr>
          <a:xfrm>
            <a:off x="-225425" y="808038"/>
            <a:ext cx="7188200" cy="4043362"/>
          </a:xfrm>
          <a:ln/>
        </p:spPr>
      </p:sp>
      <p:sp>
        <p:nvSpPr>
          <p:cNvPr id="22531"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cs typeface="Arial" panose="020B0604020202020204" pitchFamily="34" charset="0"/>
            </a:endParaRPr>
          </a:p>
        </p:txBody>
      </p:sp>
      <p:sp>
        <p:nvSpPr>
          <p:cNvPr id="22532" name="Номер слайда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400">
                <a:solidFill>
                  <a:schemeClr val="tx1"/>
                </a:solidFill>
                <a:latin typeface="Times New Roman" panose="02020603050405020304" pitchFamily="18" charset="0"/>
                <a:cs typeface="Arial" panose="020B0604020202020204" pitchFamily="34" charset="0"/>
              </a:defRPr>
            </a:lvl1pPr>
            <a:lvl2pPr marL="747713" indent="-285750" defTabSz="938213">
              <a:spcBef>
                <a:spcPct val="30000"/>
              </a:spcBef>
              <a:defRPr sz="1400">
                <a:solidFill>
                  <a:schemeClr val="tx1"/>
                </a:solidFill>
                <a:latin typeface="Times New Roman" panose="02020603050405020304" pitchFamily="18" charset="0"/>
                <a:cs typeface="Arial" panose="020B0604020202020204" pitchFamily="34" charset="0"/>
              </a:defRPr>
            </a:lvl2pPr>
            <a:lvl3pPr marL="1149350" indent="-228600" defTabSz="938213">
              <a:spcBef>
                <a:spcPct val="30000"/>
              </a:spcBef>
              <a:defRPr sz="1400">
                <a:solidFill>
                  <a:schemeClr val="tx1"/>
                </a:solidFill>
                <a:latin typeface="Times New Roman" panose="02020603050405020304" pitchFamily="18" charset="0"/>
                <a:cs typeface="Arial" panose="020B0604020202020204" pitchFamily="34" charset="0"/>
              </a:defRPr>
            </a:lvl3pPr>
            <a:lvl4pPr marL="1611313" indent="-228600" defTabSz="938213">
              <a:spcBef>
                <a:spcPct val="30000"/>
              </a:spcBef>
              <a:defRPr sz="1400">
                <a:solidFill>
                  <a:schemeClr val="tx1"/>
                </a:solidFill>
                <a:latin typeface="Times New Roman" panose="02020603050405020304" pitchFamily="18" charset="0"/>
                <a:cs typeface="Arial" panose="020B0604020202020204" pitchFamily="34" charset="0"/>
              </a:defRPr>
            </a:lvl4pPr>
            <a:lvl5pPr marL="2070100" indent="-228600" defTabSz="938213">
              <a:spcBef>
                <a:spcPct val="30000"/>
              </a:spcBef>
              <a:defRPr sz="1400">
                <a:solidFill>
                  <a:schemeClr val="tx1"/>
                </a:solidFill>
                <a:latin typeface="Times New Roman" panose="02020603050405020304" pitchFamily="18" charset="0"/>
                <a:cs typeface="Arial" panose="020B0604020202020204" pitchFamily="34" charset="0"/>
              </a:defRPr>
            </a:lvl5pPr>
            <a:lvl6pPr marL="25273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6pPr>
            <a:lvl7pPr marL="29845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7pPr>
            <a:lvl8pPr marL="34417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8pPr>
            <a:lvl9pPr marL="38989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9pPr>
          </a:lstStyle>
          <a:p>
            <a:pPr>
              <a:spcBef>
                <a:spcPct val="0"/>
              </a:spcBef>
            </a:pPr>
            <a:fld id="{26BD06CD-77A5-4FE1-B701-E703B2E96F34}" type="slidenum">
              <a:rPr lang="ru-RU" altLang="ru-RU" sz="1200" smtClean="0">
                <a:solidFill>
                  <a:srgbClr val="000000"/>
                </a:solidFill>
                <a:cs typeface="Times New Roman" panose="02020603050405020304" pitchFamily="18" charset="0"/>
              </a:rPr>
              <a:pPr>
                <a:spcBef>
                  <a:spcPct val="0"/>
                </a:spcBef>
              </a:pPr>
              <a:t>11</a:t>
            </a:fld>
            <a:endParaRPr lang="ru-RU" altLang="ru-RU" sz="1200">
              <a:solidFill>
                <a:srgbClr val="000000"/>
              </a:solidFill>
              <a:cs typeface="Times New Roman" panose="02020603050405020304" pitchFamily="18" charset="0"/>
            </a:endParaRPr>
          </a:p>
        </p:txBody>
      </p:sp>
    </p:spTree>
    <p:extLst>
      <p:ext uri="{BB962C8B-B14F-4D97-AF65-F5344CB8AC3E}">
        <p14:creationId xmlns:p14="http://schemas.microsoft.com/office/powerpoint/2010/main" val="2781359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ChangeArrowheads="1" noTextEdit="1"/>
          </p:cNvSpPr>
          <p:nvPr>
            <p:ph type="sldImg"/>
          </p:nvPr>
        </p:nvSpPr>
        <p:spPr>
          <a:xfrm>
            <a:off x="-225425" y="808038"/>
            <a:ext cx="7188200" cy="4043362"/>
          </a:xfrm>
          <a:ln/>
        </p:spPr>
      </p:sp>
      <p:sp>
        <p:nvSpPr>
          <p:cNvPr id="22531"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cs typeface="Arial" panose="020B0604020202020204" pitchFamily="34" charset="0"/>
            </a:endParaRPr>
          </a:p>
        </p:txBody>
      </p:sp>
      <p:sp>
        <p:nvSpPr>
          <p:cNvPr id="22532" name="Номер слайда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400">
                <a:solidFill>
                  <a:schemeClr val="tx1"/>
                </a:solidFill>
                <a:latin typeface="Times New Roman" panose="02020603050405020304" pitchFamily="18" charset="0"/>
                <a:cs typeface="Arial" panose="020B0604020202020204" pitchFamily="34" charset="0"/>
              </a:defRPr>
            </a:lvl1pPr>
            <a:lvl2pPr marL="747713" indent="-285750" defTabSz="938213">
              <a:spcBef>
                <a:spcPct val="30000"/>
              </a:spcBef>
              <a:defRPr sz="1400">
                <a:solidFill>
                  <a:schemeClr val="tx1"/>
                </a:solidFill>
                <a:latin typeface="Times New Roman" panose="02020603050405020304" pitchFamily="18" charset="0"/>
                <a:cs typeface="Arial" panose="020B0604020202020204" pitchFamily="34" charset="0"/>
              </a:defRPr>
            </a:lvl2pPr>
            <a:lvl3pPr marL="1149350" indent="-228600" defTabSz="938213">
              <a:spcBef>
                <a:spcPct val="30000"/>
              </a:spcBef>
              <a:defRPr sz="1400">
                <a:solidFill>
                  <a:schemeClr val="tx1"/>
                </a:solidFill>
                <a:latin typeface="Times New Roman" panose="02020603050405020304" pitchFamily="18" charset="0"/>
                <a:cs typeface="Arial" panose="020B0604020202020204" pitchFamily="34" charset="0"/>
              </a:defRPr>
            </a:lvl3pPr>
            <a:lvl4pPr marL="1611313" indent="-228600" defTabSz="938213">
              <a:spcBef>
                <a:spcPct val="30000"/>
              </a:spcBef>
              <a:defRPr sz="1400">
                <a:solidFill>
                  <a:schemeClr val="tx1"/>
                </a:solidFill>
                <a:latin typeface="Times New Roman" panose="02020603050405020304" pitchFamily="18" charset="0"/>
                <a:cs typeface="Arial" panose="020B0604020202020204" pitchFamily="34" charset="0"/>
              </a:defRPr>
            </a:lvl4pPr>
            <a:lvl5pPr marL="2070100" indent="-228600" defTabSz="938213">
              <a:spcBef>
                <a:spcPct val="30000"/>
              </a:spcBef>
              <a:defRPr sz="1400">
                <a:solidFill>
                  <a:schemeClr val="tx1"/>
                </a:solidFill>
                <a:latin typeface="Times New Roman" panose="02020603050405020304" pitchFamily="18" charset="0"/>
                <a:cs typeface="Arial" panose="020B0604020202020204" pitchFamily="34" charset="0"/>
              </a:defRPr>
            </a:lvl5pPr>
            <a:lvl6pPr marL="25273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6pPr>
            <a:lvl7pPr marL="29845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7pPr>
            <a:lvl8pPr marL="34417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8pPr>
            <a:lvl9pPr marL="38989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9pPr>
          </a:lstStyle>
          <a:p>
            <a:pPr>
              <a:spcBef>
                <a:spcPct val="0"/>
              </a:spcBef>
            </a:pPr>
            <a:fld id="{26BD06CD-77A5-4FE1-B701-E703B2E96F34}" type="slidenum">
              <a:rPr lang="ru-RU" altLang="ru-RU" sz="1200" smtClean="0">
                <a:solidFill>
                  <a:srgbClr val="000000"/>
                </a:solidFill>
                <a:cs typeface="Times New Roman" panose="02020603050405020304" pitchFamily="18" charset="0"/>
              </a:rPr>
              <a:pPr>
                <a:spcBef>
                  <a:spcPct val="0"/>
                </a:spcBef>
              </a:pPr>
              <a:t>12</a:t>
            </a:fld>
            <a:endParaRPr lang="ru-RU" altLang="ru-RU" sz="1200">
              <a:solidFill>
                <a:srgbClr val="000000"/>
              </a:solidFill>
              <a:cs typeface="Times New Roman" panose="02020603050405020304" pitchFamily="18" charset="0"/>
            </a:endParaRPr>
          </a:p>
        </p:txBody>
      </p:sp>
    </p:spTree>
    <p:extLst>
      <p:ext uri="{BB962C8B-B14F-4D97-AF65-F5344CB8AC3E}">
        <p14:creationId xmlns:p14="http://schemas.microsoft.com/office/powerpoint/2010/main" val="883302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ChangeArrowheads="1" noTextEdit="1"/>
          </p:cNvSpPr>
          <p:nvPr>
            <p:ph type="sldImg"/>
          </p:nvPr>
        </p:nvSpPr>
        <p:spPr>
          <a:xfrm>
            <a:off x="-225425" y="808038"/>
            <a:ext cx="7188200" cy="4043362"/>
          </a:xfrm>
          <a:ln/>
        </p:spPr>
      </p:sp>
      <p:sp>
        <p:nvSpPr>
          <p:cNvPr id="22531"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cs typeface="Arial" panose="020B0604020202020204" pitchFamily="34" charset="0"/>
            </a:endParaRPr>
          </a:p>
        </p:txBody>
      </p:sp>
      <p:sp>
        <p:nvSpPr>
          <p:cNvPr id="22532" name="Номер слайда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400">
                <a:solidFill>
                  <a:schemeClr val="tx1"/>
                </a:solidFill>
                <a:latin typeface="Times New Roman" panose="02020603050405020304" pitchFamily="18" charset="0"/>
                <a:cs typeface="Arial" panose="020B0604020202020204" pitchFamily="34" charset="0"/>
              </a:defRPr>
            </a:lvl1pPr>
            <a:lvl2pPr marL="747713" indent="-285750" defTabSz="938213">
              <a:spcBef>
                <a:spcPct val="30000"/>
              </a:spcBef>
              <a:defRPr sz="1400">
                <a:solidFill>
                  <a:schemeClr val="tx1"/>
                </a:solidFill>
                <a:latin typeface="Times New Roman" panose="02020603050405020304" pitchFamily="18" charset="0"/>
                <a:cs typeface="Arial" panose="020B0604020202020204" pitchFamily="34" charset="0"/>
              </a:defRPr>
            </a:lvl2pPr>
            <a:lvl3pPr marL="1149350" indent="-228600" defTabSz="938213">
              <a:spcBef>
                <a:spcPct val="30000"/>
              </a:spcBef>
              <a:defRPr sz="1400">
                <a:solidFill>
                  <a:schemeClr val="tx1"/>
                </a:solidFill>
                <a:latin typeface="Times New Roman" panose="02020603050405020304" pitchFamily="18" charset="0"/>
                <a:cs typeface="Arial" panose="020B0604020202020204" pitchFamily="34" charset="0"/>
              </a:defRPr>
            </a:lvl3pPr>
            <a:lvl4pPr marL="1611313" indent="-228600" defTabSz="938213">
              <a:spcBef>
                <a:spcPct val="30000"/>
              </a:spcBef>
              <a:defRPr sz="1400">
                <a:solidFill>
                  <a:schemeClr val="tx1"/>
                </a:solidFill>
                <a:latin typeface="Times New Roman" panose="02020603050405020304" pitchFamily="18" charset="0"/>
                <a:cs typeface="Arial" panose="020B0604020202020204" pitchFamily="34" charset="0"/>
              </a:defRPr>
            </a:lvl4pPr>
            <a:lvl5pPr marL="2070100" indent="-228600" defTabSz="938213">
              <a:spcBef>
                <a:spcPct val="30000"/>
              </a:spcBef>
              <a:defRPr sz="1400">
                <a:solidFill>
                  <a:schemeClr val="tx1"/>
                </a:solidFill>
                <a:latin typeface="Times New Roman" panose="02020603050405020304" pitchFamily="18" charset="0"/>
                <a:cs typeface="Arial" panose="020B0604020202020204" pitchFamily="34" charset="0"/>
              </a:defRPr>
            </a:lvl5pPr>
            <a:lvl6pPr marL="25273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6pPr>
            <a:lvl7pPr marL="29845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7pPr>
            <a:lvl8pPr marL="34417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8pPr>
            <a:lvl9pPr marL="38989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9pPr>
          </a:lstStyle>
          <a:p>
            <a:pPr>
              <a:spcBef>
                <a:spcPct val="0"/>
              </a:spcBef>
            </a:pPr>
            <a:fld id="{26BD06CD-77A5-4FE1-B701-E703B2E96F34}" type="slidenum">
              <a:rPr lang="ru-RU" altLang="ru-RU" sz="1200" smtClean="0">
                <a:solidFill>
                  <a:srgbClr val="000000"/>
                </a:solidFill>
                <a:cs typeface="Times New Roman" panose="02020603050405020304" pitchFamily="18" charset="0"/>
              </a:rPr>
              <a:pPr>
                <a:spcBef>
                  <a:spcPct val="0"/>
                </a:spcBef>
              </a:pPr>
              <a:t>13</a:t>
            </a:fld>
            <a:endParaRPr lang="ru-RU" altLang="ru-RU" sz="1200">
              <a:solidFill>
                <a:srgbClr val="000000"/>
              </a:solidFill>
              <a:cs typeface="Times New Roman" panose="02020603050405020304" pitchFamily="18" charset="0"/>
            </a:endParaRPr>
          </a:p>
        </p:txBody>
      </p:sp>
    </p:spTree>
    <p:extLst>
      <p:ext uri="{BB962C8B-B14F-4D97-AF65-F5344CB8AC3E}">
        <p14:creationId xmlns:p14="http://schemas.microsoft.com/office/powerpoint/2010/main" val="3517918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ChangeArrowheads="1" noTextEdit="1"/>
          </p:cNvSpPr>
          <p:nvPr>
            <p:ph type="sldImg"/>
          </p:nvPr>
        </p:nvSpPr>
        <p:spPr>
          <a:xfrm>
            <a:off x="-225425" y="808038"/>
            <a:ext cx="7188200" cy="4043362"/>
          </a:xfrm>
          <a:ln/>
        </p:spPr>
      </p:sp>
      <p:sp>
        <p:nvSpPr>
          <p:cNvPr id="22531"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cs typeface="Arial" panose="020B0604020202020204" pitchFamily="34" charset="0"/>
            </a:endParaRPr>
          </a:p>
        </p:txBody>
      </p:sp>
      <p:sp>
        <p:nvSpPr>
          <p:cNvPr id="22532" name="Номер слайда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400">
                <a:solidFill>
                  <a:schemeClr val="tx1"/>
                </a:solidFill>
                <a:latin typeface="Times New Roman" panose="02020603050405020304" pitchFamily="18" charset="0"/>
                <a:cs typeface="Arial" panose="020B0604020202020204" pitchFamily="34" charset="0"/>
              </a:defRPr>
            </a:lvl1pPr>
            <a:lvl2pPr marL="747713" indent="-285750" defTabSz="938213">
              <a:spcBef>
                <a:spcPct val="30000"/>
              </a:spcBef>
              <a:defRPr sz="1400">
                <a:solidFill>
                  <a:schemeClr val="tx1"/>
                </a:solidFill>
                <a:latin typeface="Times New Roman" panose="02020603050405020304" pitchFamily="18" charset="0"/>
                <a:cs typeface="Arial" panose="020B0604020202020204" pitchFamily="34" charset="0"/>
              </a:defRPr>
            </a:lvl2pPr>
            <a:lvl3pPr marL="1149350" indent="-228600" defTabSz="938213">
              <a:spcBef>
                <a:spcPct val="30000"/>
              </a:spcBef>
              <a:defRPr sz="1400">
                <a:solidFill>
                  <a:schemeClr val="tx1"/>
                </a:solidFill>
                <a:latin typeface="Times New Roman" panose="02020603050405020304" pitchFamily="18" charset="0"/>
                <a:cs typeface="Arial" panose="020B0604020202020204" pitchFamily="34" charset="0"/>
              </a:defRPr>
            </a:lvl3pPr>
            <a:lvl4pPr marL="1611313" indent="-228600" defTabSz="938213">
              <a:spcBef>
                <a:spcPct val="30000"/>
              </a:spcBef>
              <a:defRPr sz="1400">
                <a:solidFill>
                  <a:schemeClr val="tx1"/>
                </a:solidFill>
                <a:latin typeface="Times New Roman" panose="02020603050405020304" pitchFamily="18" charset="0"/>
                <a:cs typeface="Arial" panose="020B0604020202020204" pitchFamily="34" charset="0"/>
              </a:defRPr>
            </a:lvl4pPr>
            <a:lvl5pPr marL="2070100" indent="-228600" defTabSz="938213">
              <a:spcBef>
                <a:spcPct val="30000"/>
              </a:spcBef>
              <a:defRPr sz="1400">
                <a:solidFill>
                  <a:schemeClr val="tx1"/>
                </a:solidFill>
                <a:latin typeface="Times New Roman" panose="02020603050405020304" pitchFamily="18" charset="0"/>
                <a:cs typeface="Arial" panose="020B0604020202020204" pitchFamily="34" charset="0"/>
              </a:defRPr>
            </a:lvl5pPr>
            <a:lvl6pPr marL="25273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6pPr>
            <a:lvl7pPr marL="29845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7pPr>
            <a:lvl8pPr marL="34417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8pPr>
            <a:lvl9pPr marL="38989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9pPr>
          </a:lstStyle>
          <a:p>
            <a:pPr>
              <a:spcBef>
                <a:spcPct val="0"/>
              </a:spcBef>
            </a:pPr>
            <a:fld id="{26BD06CD-77A5-4FE1-B701-E703B2E96F34}" type="slidenum">
              <a:rPr lang="ru-RU" altLang="ru-RU" sz="1200" smtClean="0">
                <a:solidFill>
                  <a:srgbClr val="000000"/>
                </a:solidFill>
                <a:cs typeface="Times New Roman" panose="02020603050405020304" pitchFamily="18" charset="0"/>
              </a:rPr>
              <a:pPr>
                <a:spcBef>
                  <a:spcPct val="0"/>
                </a:spcBef>
              </a:pPr>
              <a:t>14</a:t>
            </a:fld>
            <a:endParaRPr lang="ru-RU" altLang="ru-RU" sz="1200">
              <a:solidFill>
                <a:srgbClr val="000000"/>
              </a:solidFill>
              <a:cs typeface="Times New Roman" panose="02020603050405020304" pitchFamily="18" charset="0"/>
            </a:endParaRPr>
          </a:p>
        </p:txBody>
      </p:sp>
    </p:spTree>
    <p:extLst>
      <p:ext uri="{BB962C8B-B14F-4D97-AF65-F5344CB8AC3E}">
        <p14:creationId xmlns:p14="http://schemas.microsoft.com/office/powerpoint/2010/main" val="1089765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ChangeArrowheads="1" noTextEdit="1"/>
          </p:cNvSpPr>
          <p:nvPr>
            <p:ph type="sldImg"/>
          </p:nvPr>
        </p:nvSpPr>
        <p:spPr>
          <a:xfrm>
            <a:off x="-225425" y="808038"/>
            <a:ext cx="7188200" cy="4043362"/>
          </a:xfrm>
          <a:ln/>
        </p:spPr>
      </p:sp>
      <p:sp>
        <p:nvSpPr>
          <p:cNvPr id="22531"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cs typeface="Arial" panose="020B0604020202020204" pitchFamily="34" charset="0"/>
            </a:endParaRPr>
          </a:p>
        </p:txBody>
      </p:sp>
      <p:sp>
        <p:nvSpPr>
          <p:cNvPr id="22532" name="Номер слайда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400">
                <a:solidFill>
                  <a:schemeClr val="tx1"/>
                </a:solidFill>
                <a:latin typeface="Times New Roman" panose="02020603050405020304" pitchFamily="18" charset="0"/>
                <a:cs typeface="Arial" panose="020B0604020202020204" pitchFamily="34" charset="0"/>
              </a:defRPr>
            </a:lvl1pPr>
            <a:lvl2pPr marL="747713" indent="-285750" defTabSz="938213">
              <a:spcBef>
                <a:spcPct val="30000"/>
              </a:spcBef>
              <a:defRPr sz="1400">
                <a:solidFill>
                  <a:schemeClr val="tx1"/>
                </a:solidFill>
                <a:latin typeface="Times New Roman" panose="02020603050405020304" pitchFamily="18" charset="0"/>
                <a:cs typeface="Arial" panose="020B0604020202020204" pitchFamily="34" charset="0"/>
              </a:defRPr>
            </a:lvl2pPr>
            <a:lvl3pPr marL="1149350" indent="-228600" defTabSz="938213">
              <a:spcBef>
                <a:spcPct val="30000"/>
              </a:spcBef>
              <a:defRPr sz="1400">
                <a:solidFill>
                  <a:schemeClr val="tx1"/>
                </a:solidFill>
                <a:latin typeface="Times New Roman" panose="02020603050405020304" pitchFamily="18" charset="0"/>
                <a:cs typeface="Arial" panose="020B0604020202020204" pitchFamily="34" charset="0"/>
              </a:defRPr>
            </a:lvl3pPr>
            <a:lvl4pPr marL="1611313" indent="-228600" defTabSz="938213">
              <a:spcBef>
                <a:spcPct val="30000"/>
              </a:spcBef>
              <a:defRPr sz="1400">
                <a:solidFill>
                  <a:schemeClr val="tx1"/>
                </a:solidFill>
                <a:latin typeface="Times New Roman" panose="02020603050405020304" pitchFamily="18" charset="0"/>
                <a:cs typeface="Arial" panose="020B0604020202020204" pitchFamily="34" charset="0"/>
              </a:defRPr>
            </a:lvl4pPr>
            <a:lvl5pPr marL="2070100" indent="-228600" defTabSz="938213">
              <a:spcBef>
                <a:spcPct val="30000"/>
              </a:spcBef>
              <a:defRPr sz="1400">
                <a:solidFill>
                  <a:schemeClr val="tx1"/>
                </a:solidFill>
                <a:latin typeface="Times New Roman" panose="02020603050405020304" pitchFamily="18" charset="0"/>
                <a:cs typeface="Arial" panose="020B0604020202020204" pitchFamily="34" charset="0"/>
              </a:defRPr>
            </a:lvl5pPr>
            <a:lvl6pPr marL="25273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6pPr>
            <a:lvl7pPr marL="29845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7pPr>
            <a:lvl8pPr marL="34417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8pPr>
            <a:lvl9pPr marL="38989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9pPr>
          </a:lstStyle>
          <a:p>
            <a:pPr>
              <a:spcBef>
                <a:spcPct val="0"/>
              </a:spcBef>
            </a:pPr>
            <a:fld id="{26BD06CD-77A5-4FE1-B701-E703B2E96F34}" type="slidenum">
              <a:rPr lang="ru-RU" altLang="ru-RU" sz="1200" smtClean="0">
                <a:solidFill>
                  <a:srgbClr val="000000"/>
                </a:solidFill>
                <a:cs typeface="Times New Roman" panose="02020603050405020304" pitchFamily="18" charset="0"/>
              </a:rPr>
              <a:pPr>
                <a:spcBef>
                  <a:spcPct val="0"/>
                </a:spcBef>
              </a:pPr>
              <a:t>15</a:t>
            </a:fld>
            <a:endParaRPr lang="ru-RU" altLang="ru-RU" sz="1200">
              <a:solidFill>
                <a:srgbClr val="000000"/>
              </a:solidFill>
              <a:cs typeface="Times New Roman" panose="02020603050405020304" pitchFamily="18" charset="0"/>
            </a:endParaRPr>
          </a:p>
        </p:txBody>
      </p:sp>
    </p:spTree>
    <p:extLst>
      <p:ext uri="{BB962C8B-B14F-4D97-AF65-F5344CB8AC3E}">
        <p14:creationId xmlns:p14="http://schemas.microsoft.com/office/powerpoint/2010/main" val="1013876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ChangeArrowheads="1" noTextEdit="1"/>
          </p:cNvSpPr>
          <p:nvPr>
            <p:ph type="sldImg"/>
          </p:nvPr>
        </p:nvSpPr>
        <p:spPr>
          <a:xfrm>
            <a:off x="-225425" y="808038"/>
            <a:ext cx="7188200" cy="4043362"/>
          </a:xfrm>
          <a:ln/>
        </p:spPr>
      </p:sp>
      <p:sp>
        <p:nvSpPr>
          <p:cNvPr id="22531"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cs typeface="Arial" panose="020B0604020202020204" pitchFamily="34" charset="0"/>
            </a:endParaRPr>
          </a:p>
        </p:txBody>
      </p:sp>
      <p:sp>
        <p:nvSpPr>
          <p:cNvPr id="22532" name="Номер слайда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400">
                <a:solidFill>
                  <a:schemeClr val="tx1"/>
                </a:solidFill>
                <a:latin typeface="Times New Roman" panose="02020603050405020304" pitchFamily="18" charset="0"/>
                <a:cs typeface="Arial" panose="020B0604020202020204" pitchFamily="34" charset="0"/>
              </a:defRPr>
            </a:lvl1pPr>
            <a:lvl2pPr marL="747713" indent="-285750" defTabSz="938213">
              <a:spcBef>
                <a:spcPct val="30000"/>
              </a:spcBef>
              <a:defRPr sz="1400">
                <a:solidFill>
                  <a:schemeClr val="tx1"/>
                </a:solidFill>
                <a:latin typeface="Times New Roman" panose="02020603050405020304" pitchFamily="18" charset="0"/>
                <a:cs typeface="Arial" panose="020B0604020202020204" pitchFamily="34" charset="0"/>
              </a:defRPr>
            </a:lvl2pPr>
            <a:lvl3pPr marL="1149350" indent="-228600" defTabSz="938213">
              <a:spcBef>
                <a:spcPct val="30000"/>
              </a:spcBef>
              <a:defRPr sz="1400">
                <a:solidFill>
                  <a:schemeClr val="tx1"/>
                </a:solidFill>
                <a:latin typeface="Times New Roman" panose="02020603050405020304" pitchFamily="18" charset="0"/>
                <a:cs typeface="Arial" panose="020B0604020202020204" pitchFamily="34" charset="0"/>
              </a:defRPr>
            </a:lvl3pPr>
            <a:lvl4pPr marL="1611313" indent="-228600" defTabSz="938213">
              <a:spcBef>
                <a:spcPct val="30000"/>
              </a:spcBef>
              <a:defRPr sz="1400">
                <a:solidFill>
                  <a:schemeClr val="tx1"/>
                </a:solidFill>
                <a:latin typeface="Times New Roman" panose="02020603050405020304" pitchFamily="18" charset="0"/>
                <a:cs typeface="Arial" panose="020B0604020202020204" pitchFamily="34" charset="0"/>
              </a:defRPr>
            </a:lvl4pPr>
            <a:lvl5pPr marL="2070100" indent="-228600" defTabSz="938213">
              <a:spcBef>
                <a:spcPct val="30000"/>
              </a:spcBef>
              <a:defRPr sz="1400">
                <a:solidFill>
                  <a:schemeClr val="tx1"/>
                </a:solidFill>
                <a:latin typeface="Times New Roman" panose="02020603050405020304" pitchFamily="18" charset="0"/>
                <a:cs typeface="Arial" panose="020B0604020202020204" pitchFamily="34" charset="0"/>
              </a:defRPr>
            </a:lvl5pPr>
            <a:lvl6pPr marL="25273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6pPr>
            <a:lvl7pPr marL="29845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7pPr>
            <a:lvl8pPr marL="34417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8pPr>
            <a:lvl9pPr marL="38989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9pPr>
          </a:lstStyle>
          <a:p>
            <a:pPr>
              <a:spcBef>
                <a:spcPct val="0"/>
              </a:spcBef>
            </a:pPr>
            <a:fld id="{26BD06CD-77A5-4FE1-B701-E703B2E96F34}" type="slidenum">
              <a:rPr lang="ru-RU" altLang="ru-RU" sz="1200" smtClean="0">
                <a:solidFill>
                  <a:srgbClr val="000000"/>
                </a:solidFill>
                <a:cs typeface="Times New Roman" panose="02020603050405020304" pitchFamily="18" charset="0"/>
              </a:rPr>
              <a:pPr>
                <a:spcBef>
                  <a:spcPct val="0"/>
                </a:spcBef>
              </a:pPr>
              <a:t>2</a:t>
            </a:fld>
            <a:endParaRPr lang="ru-RU" altLang="ru-RU" sz="1200">
              <a:solidFill>
                <a:srgbClr val="000000"/>
              </a:solidFill>
              <a:cs typeface="Times New Roman" panose="02020603050405020304" pitchFamily="18" charset="0"/>
            </a:endParaRPr>
          </a:p>
        </p:txBody>
      </p:sp>
    </p:spTree>
    <p:extLst>
      <p:ext uri="{BB962C8B-B14F-4D97-AF65-F5344CB8AC3E}">
        <p14:creationId xmlns:p14="http://schemas.microsoft.com/office/powerpoint/2010/main" val="1186320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ChangeArrowheads="1" noTextEdit="1"/>
          </p:cNvSpPr>
          <p:nvPr>
            <p:ph type="sldImg"/>
          </p:nvPr>
        </p:nvSpPr>
        <p:spPr>
          <a:xfrm>
            <a:off x="-225425" y="808038"/>
            <a:ext cx="7188200" cy="4043362"/>
          </a:xfrm>
          <a:ln/>
        </p:spPr>
      </p:sp>
      <p:sp>
        <p:nvSpPr>
          <p:cNvPr id="22531"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cs typeface="Arial" panose="020B0604020202020204" pitchFamily="34" charset="0"/>
            </a:endParaRPr>
          </a:p>
        </p:txBody>
      </p:sp>
      <p:sp>
        <p:nvSpPr>
          <p:cNvPr id="22532" name="Номер слайда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400">
                <a:solidFill>
                  <a:schemeClr val="tx1"/>
                </a:solidFill>
                <a:latin typeface="Times New Roman" panose="02020603050405020304" pitchFamily="18" charset="0"/>
                <a:cs typeface="Arial" panose="020B0604020202020204" pitchFamily="34" charset="0"/>
              </a:defRPr>
            </a:lvl1pPr>
            <a:lvl2pPr marL="747713" indent="-285750" defTabSz="938213">
              <a:spcBef>
                <a:spcPct val="30000"/>
              </a:spcBef>
              <a:defRPr sz="1400">
                <a:solidFill>
                  <a:schemeClr val="tx1"/>
                </a:solidFill>
                <a:latin typeface="Times New Roman" panose="02020603050405020304" pitchFamily="18" charset="0"/>
                <a:cs typeface="Arial" panose="020B0604020202020204" pitchFamily="34" charset="0"/>
              </a:defRPr>
            </a:lvl2pPr>
            <a:lvl3pPr marL="1149350" indent="-228600" defTabSz="938213">
              <a:spcBef>
                <a:spcPct val="30000"/>
              </a:spcBef>
              <a:defRPr sz="1400">
                <a:solidFill>
                  <a:schemeClr val="tx1"/>
                </a:solidFill>
                <a:latin typeface="Times New Roman" panose="02020603050405020304" pitchFamily="18" charset="0"/>
                <a:cs typeface="Arial" panose="020B0604020202020204" pitchFamily="34" charset="0"/>
              </a:defRPr>
            </a:lvl3pPr>
            <a:lvl4pPr marL="1611313" indent="-228600" defTabSz="938213">
              <a:spcBef>
                <a:spcPct val="30000"/>
              </a:spcBef>
              <a:defRPr sz="1400">
                <a:solidFill>
                  <a:schemeClr val="tx1"/>
                </a:solidFill>
                <a:latin typeface="Times New Roman" panose="02020603050405020304" pitchFamily="18" charset="0"/>
                <a:cs typeface="Arial" panose="020B0604020202020204" pitchFamily="34" charset="0"/>
              </a:defRPr>
            </a:lvl4pPr>
            <a:lvl5pPr marL="2070100" indent="-228600" defTabSz="938213">
              <a:spcBef>
                <a:spcPct val="30000"/>
              </a:spcBef>
              <a:defRPr sz="1400">
                <a:solidFill>
                  <a:schemeClr val="tx1"/>
                </a:solidFill>
                <a:latin typeface="Times New Roman" panose="02020603050405020304" pitchFamily="18" charset="0"/>
                <a:cs typeface="Arial" panose="020B0604020202020204" pitchFamily="34" charset="0"/>
              </a:defRPr>
            </a:lvl5pPr>
            <a:lvl6pPr marL="25273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6pPr>
            <a:lvl7pPr marL="29845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7pPr>
            <a:lvl8pPr marL="34417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8pPr>
            <a:lvl9pPr marL="38989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9pPr>
          </a:lstStyle>
          <a:p>
            <a:pPr>
              <a:spcBef>
                <a:spcPct val="0"/>
              </a:spcBef>
            </a:pPr>
            <a:fld id="{26BD06CD-77A5-4FE1-B701-E703B2E96F34}" type="slidenum">
              <a:rPr lang="ru-RU" altLang="ru-RU" sz="1200" smtClean="0">
                <a:solidFill>
                  <a:srgbClr val="000000"/>
                </a:solidFill>
                <a:cs typeface="Times New Roman" panose="02020603050405020304" pitchFamily="18" charset="0"/>
              </a:rPr>
              <a:pPr>
                <a:spcBef>
                  <a:spcPct val="0"/>
                </a:spcBef>
              </a:pPr>
              <a:t>3</a:t>
            </a:fld>
            <a:endParaRPr lang="ru-RU" altLang="ru-RU" sz="1200">
              <a:solidFill>
                <a:srgbClr val="000000"/>
              </a:solidFill>
              <a:cs typeface="Times New Roman" panose="02020603050405020304" pitchFamily="18" charset="0"/>
            </a:endParaRPr>
          </a:p>
        </p:txBody>
      </p:sp>
    </p:spTree>
    <p:extLst>
      <p:ext uri="{BB962C8B-B14F-4D97-AF65-F5344CB8AC3E}">
        <p14:creationId xmlns:p14="http://schemas.microsoft.com/office/powerpoint/2010/main" val="2613259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ChangeArrowheads="1" noTextEdit="1"/>
          </p:cNvSpPr>
          <p:nvPr>
            <p:ph type="sldImg"/>
          </p:nvPr>
        </p:nvSpPr>
        <p:spPr>
          <a:xfrm>
            <a:off x="-225425" y="808038"/>
            <a:ext cx="7188200" cy="4043362"/>
          </a:xfrm>
          <a:ln/>
        </p:spPr>
      </p:sp>
      <p:sp>
        <p:nvSpPr>
          <p:cNvPr id="22531"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cs typeface="Arial" panose="020B0604020202020204" pitchFamily="34" charset="0"/>
            </a:endParaRPr>
          </a:p>
        </p:txBody>
      </p:sp>
      <p:sp>
        <p:nvSpPr>
          <p:cNvPr id="22532" name="Номер слайда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400">
                <a:solidFill>
                  <a:schemeClr val="tx1"/>
                </a:solidFill>
                <a:latin typeface="Times New Roman" panose="02020603050405020304" pitchFamily="18" charset="0"/>
                <a:cs typeface="Arial" panose="020B0604020202020204" pitchFamily="34" charset="0"/>
              </a:defRPr>
            </a:lvl1pPr>
            <a:lvl2pPr marL="747713" indent="-285750" defTabSz="938213">
              <a:spcBef>
                <a:spcPct val="30000"/>
              </a:spcBef>
              <a:defRPr sz="1400">
                <a:solidFill>
                  <a:schemeClr val="tx1"/>
                </a:solidFill>
                <a:latin typeface="Times New Roman" panose="02020603050405020304" pitchFamily="18" charset="0"/>
                <a:cs typeface="Arial" panose="020B0604020202020204" pitchFamily="34" charset="0"/>
              </a:defRPr>
            </a:lvl2pPr>
            <a:lvl3pPr marL="1149350" indent="-228600" defTabSz="938213">
              <a:spcBef>
                <a:spcPct val="30000"/>
              </a:spcBef>
              <a:defRPr sz="1400">
                <a:solidFill>
                  <a:schemeClr val="tx1"/>
                </a:solidFill>
                <a:latin typeface="Times New Roman" panose="02020603050405020304" pitchFamily="18" charset="0"/>
                <a:cs typeface="Arial" panose="020B0604020202020204" pitchFamily="34" charset="0"/>
              </a:defRPr>
            </a:lvl3pPr>
            <a:lvl4pPr marL="1611313" indent="-228600" defTabSz="938213">
              <a:spcBef>
                <a:spcPct val="30000"/>
              </a:spcBef>
              <a:defRPr sz="1400">
                <a:solidFill>
                  <a:schemeClr val="tx1"/>
                </a:solidFill>
                <a:latin typeface="Times New Roman" panose="02020603050405020304" pitchFamily="18" charset="0"/>
                <a:cs typeface="Arial" panose="020B0604020202020204" pitchFamily="34" charset="0"/>
              </a:defRPr>
            </a:lvl4pPr>
            <a:lvl5pPr marL="2070100" indent="-228600" defTabSz="938213">
              <a:spcBef>
                <a:spcPct val="30000"/>
              </a:spcBef>
              <a:defRPr sz="1400">
                <a:solidFill>
                  <a:schemeClr val="tx1"/>
                </a:solidFill>
                <a:latin typeface="Times New Roman" panose="02020603050405020304" pitchFamily="18" charset="0"/>
                <a:cs typeface="Arial" panose="020B0604020202020204" pitchFamily="34" charset="0"/>
              </a:defRPr>
            </a:lvl5pPr>
            <a:lvl6pPr marL="25273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6pPr>
            <a:lvl7pPr marL="29845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7pPr>
            <a:lvl8pPr marL="34417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8pPr>
            <a:lvl9pPr marL="38989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9pPr>
          </a:lstStyle>
          <a:p>
            <a:pPr>
              <a:spcBef>
                <a:spcPct val="0"/>
              </a:spcBef>
            </a:pPr>
            <a:fld id="{26BD06CD-77A5-4FE1-B701-E703B2E96F34}" type="slidenum">
              <a:rPr lang="ru-RU" altLang="ru-RU" sz="1200" smtClean="0">
                <a:solidFill>
                  <a:srgbClr val="000000"/>
                </a:solidFill>
                <a:cs typeface="Times New Roman" panose="02020603050405020304" pitchFamily="18" charset="0"/>
              </a:rPr>
              <a:pPr>
                <a:spcBef>
                  <a:spcPct val="0"/>
                </a:spcBef>
              </a:pPr>
              <a:t>4</a:t>
            </a:fld>
            <a:endParaRPr lang="ru-RU" altLang="ru-RU" sz="1200">
              <a:solidFill>
                <a:srgbClr val="000000"/>
              </a:solidFill>
              <a:cs typeface="Times New Roman" panose="02020603050405020304" pitchFamily="18" charset="0"/>
            </a:endParaRPr>
          </a:p>
        </p:txBody>
      </p:sp>
    </p:spTree>
    <p:extLst>
      <p:ext uri="{BB962C8B-B14F-4D97-AF65-F5344CB8AC3E}">
        <p14:creationId xmlns:p14="http://schemas.microsoft.com/office/powerpoint/2010/main" val="1252263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ChangeArrowheads="1" noTextEdit="1"/>
          </p:cNvSpPr>
          <p:nvPr>
            <p:ph type="sldImg"/>
          </p:nvPr>
        </p:nvSpPr>
        <p:spPr>
          <a:xfrm>
            <a:off x="-225425" y="808038"/>
            <a:ext cx="7188200" cy="4043362"/>
          </a:xfrm>
          <a:ln/>
        </p:spPr>
      </p:sp>
      <p:sp>
        <p:nvSpPr>
          <p:cNvPr id="22531"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cs typeface="Arial" panose="020B0604020202020204" pitchFamily="34" charset="0"/>
            </a:endParaRPr>
          </a:p>
        </p:txBody>
      </p:sp>
      <p:sp>
        <p:nvSpPr>
          <p:cNvPr id="22532" name="Номер слайда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400">
                <a:solidFill>
                  <a:schemeClr val="tx1"/>
                </a:solidFill>
                <a:latin typeface="Times New Roman" panose="02020603050405020304" pitchFamily="18" charset="0"/>
                <a:cs typeface="Arial" panose="020B0604020202020204" pitchFamily="34" charset="0"/>
              </a:defRPr>
            </a:lvl1pPr>
            <a:lvl2pPr marL="747713" indent="-285750" defTabSz="938213">
              <a:spcBef>
                <a:spcPct val="30000"/>
              </a:spcBef>
              <a:defRPr sz="1400">
                <a:solidFill>
                  <a:schemeClr val="tx1"/>
                </a:solidFill>
                <a:latin typeface="Times New Roman" panose="02020603050405020304" pitchFamily="18" charset="0"/>
                <a:cs typeface="Arial" panose="020B0604020202020204" pitchFamily="34" charset="0"/>
              </a:defRPr>
            </a:lvl2pPr>
            <a:lvl3pPr marL="1149350" indent="-228600" defTabSz="938213">
              <a:spcBef>
                <a:spcPct val="30000"/>
              </a:spcBef>
              <a:defRPr sz="1400">
                <a:solidFill>
                  <a:schemeClr val="tx1"/>
                </a:solidFill>
                <a:latin typeface="Times New Roman" panose="02020603050405020304" pitchFamily="18" charset="0"/>
                <a:cs typeface="Arial" panose="020B0604020202020204" pitchFamily="34" charset="0"/>
              </a:defRPr>
            </a:lvl3pPr>
            <a:lvl4pPr marL="1611313" indent="-228600" defTabSz="938213">
              <a:spcBef>
                <a:spcPct val="30000"/>
              </a:spcBef>
              <a:defRPr sz="1400">
                <a:solidFill>
                  <a:schemeClr val="tx1"/>
                </a:solidFill>
                <a:latin typeface="Times New Roman" panose="02020603050405020304" pitchFamily="18" charset="0"/>
                <a:cs typeface="Arial" panose="020B0604020202020204" pitchFamily="34" charset="0"/>
              </a:defRPr>
            </a:lvl4pPr>
            <a:lvl5pPr marL="2070100" indent="-228600" defTabSz="938213">
              <a:spcBef>
                <a:spcPct val="30000"/>
              </a:spcBef>
              <a:defRPr sz="1400">
                <a:solidFill>
                  <a:schemeClr val="tx1"/>
                </a:solidFill>
                <a:latin typeface="Times New Roman" panose="02020603050405020304" pitchFamily="18" charset="0"/>
                <a:cs typeface="Arial" panose="020B0604020202020204" pitchFamily="34" charset="0"/>
              </a:defRPr>
            </a:lvl5pPr>
            <a:lvl6pPr marL="25273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6pPr>
            <a:lvl7pPr marL="29845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7pPr>
            <a:lvl8pPr marL="34417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8pPr>
            <a:lvl9pPr marL="38989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9pPr>
          </a:lstStyle>
          <a:p>
            <a:pPr>
              <a:spcBef>
                <a:spcPct val="0"/>
              </a:spcBef>
            </a:pPr>
            <a:fld id="{26BD06CD-77A5-4FE1-B701-E703B2E96F34}" type="slidenum">
              <a:rPr lang="ru-RU" altLang="ru-RU" sz="1200" smtClean="0">
                <a:solidFill>
                  <a:srgbClr val="000000"/>
                </a:solidFill>
                <a:cs typeface="Times New Roman" panose="02020603050405020304" pitchFamily="18" charset="0"/>
              </a:rPr>
              <a:pPr>
                <a:spcBef>
                  <a:spcPct val="0"/>
                </a:spcBef>
              </a:pPr>
              <a:t>5</a:t>
            </a:fld>
            <a:endParaRPr lang="ru-RU" altLang="ru-RU" sz="1200">
              <a:solidFill>
                <a:srgbClr val="000000"/>
              </a:solidFill>
              <a:cs typeface="Times New Roman" panose="02020603050405020304" pitchFamily="18" charset="0"/>
            </a:endParaRPr>
          </a:p>
        </p:txBody>
      </p:sp>
    </p:spTree>
    <p:extLst>
      <p:ext uri="{BB962C8B-B14F-4D97-AF65-F5344CB8AC3E}">
        <p14:creationId xmlns:p14="http://schemas.microsoft.com/office/powerpoint/2010/main" val="426447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ChangeArrowheads="1" noTextEdit="1"/>
          </p:cNvSpPr>
          <p:nvPr>
            <p:ph type="sldImg"/>
          </p:nvPr>
        </p:nvSpPr>
        <p:spPr>
          <a:xfrm>
            <a:off x="-225425" y="808038"/>
            <a:ext cx="7188200" cy="4043362"/>
          </a:xfrm>
          <a:ln/>
        </p:spPr>
      </p:sp>
      <p:sp>
        <p:nvSpPr>
          <p:cNvPr id="22531"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cs typeface="Arial" panose="020B0604020202020204" pitchFamily="34" charset="0"/>
            </a:endParaRPr>
          </a:p>
        </p:txBody>
      </p:sp>
      <p:sp>
        <p:nvSpPr>
          <p:cNvPr id="22532" name="Номер слайда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400">
                <a:solidFill>
                  <a:schemeClr val="tx1"/>
                </a:solidFill>
                <a:latin typeface="Times New Roman" panose="02020603050405020304" pitchFamily="18" charset="0"/>
                <a:cs typeface="Arial" panose="020B0604020202020204" pitchFamily="34" charset="0"/>
              </a:defRPr>
            </a:lvl1pPr>
            <a:lvl2pPr marL="747713" indent="-285750" defTabSz="938213">
              <a:spcBef>
                <a:spcPct val="30000"/>
              </a:spcBef>
              <a:defRPr sz="1400">
                <a:solidFill>
                  <a:schemeClr val="tx1"/>
                </a:solidFill>
                <a:latin typeface="Times New Roman" panose="02020603050405020304" pitchFamily="18" charset="0"/>
                <a:cs typeface="Arial" panose="020B0604020202020204" pitchFamily="34" charset="0"/>
              </a:defRPr>
            </a:lvl2pPr>
            <a:lvl3pPr marL="1149350" indent="-228600" defTabSz="938213">
              <a:spcBef>
                <a:spcPct val="30000"/>
              </a:spcBef>
              <a:defRPr sz="1400">
                <a:solidFill>
                  <a:schemeClr val="tx1"/>
                </a:solidFill>
                <a:latin typeface="Times New Roman" panose="02020603050405020304" pitchFamily="18" charset="0"/>
                <a:cs typeface="Arial" panose="020B0604020202020204" pitchFamily="34" charset="0"/>
              </a:defRPr>
            </a:lvl3pPr>
            <a:lvl4pPr marL="1611313" indent="-228600" defTabSz="938213">
              <a:spcBef>
                <a:spcPct val="30000"/>
              </a:spcBef>
              <a:defRPr sz="1400">
                <a:solidFill>
                  <a:schemeClr val="tx1"/>
                </a:solidFill>
                <a:latin typeface="Times New Roman" panose="02020603050405020304" pitchFamily="18" charset="0"/>
                <a:cs typeface="Arial" panose="020B0604020202020204" pitchFamily="34" charset="0"/>
              </a:defRPr>
            </a:lvl4pPr>
            <a:lvl5pPr marL="2070100" indent="-228600" defTabSz="938213">
              <a:spcBef>
                <a:spcPct val="30000"/>
              </a:spcBef>
              <a:defRPr sz="1400">
                <a:solidFill>
                  <a:schemeClr val="tx1"/>
                </a:solidFill>
                <a:latin typeface="Times New Roman" panose="02020603050405020304" pitchFamily="18" charset="0"/>
                <a:cs typeface="Arial" panose="020B0604020202020204" pitchFamily="34" charset="0"/>
              </a:defRPr>
            </a:lvl5pPr>
            <a:lvl6pPr marL="25273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6pPr>
            <a:lvl7pPr marL="29845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7pPr>
            <a:lvl8pPr marL="34417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8pPr>
            <a:lvl9pPr marL="38989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9pPr>
          </a:lstStyle>
          <a:p>
            <a:pPr>
              <a:spcBef>
                <a:spcPct val="0"/>
              </a:spcBef>
            </a:pPr>
            <a:fld id="{26BD06CD-77A5-4FE1-B701-E703B2E96F34}" type="slidenum">
              <a:rPr lang="ru-RU" altLang="ru-RU" sz="1200" smtClean="0">
                <a:solidFill>
                  <a:srgbClr val="000000"/>
                </a:solidFill>
                <a:cs typeface="Times New Roman" panose="02020603050405020304" pitchFamily="18" charset="0"/>
              </a:rPr>
              <a:pPr>
                <a:spcBef>
                  <a:spcPct val="0"/>
                </a:spcBef>
              </a:pPr>
              <a:t>6</a:t>
            </a:fld>
            <a:endParaRPr lang="ru-RU" altLang="ru-RU" sz="1200">
              <a:solidFill>
                <a:srgbClr val="000000"/>
              </a:solidFill>
              <a:cs typeface="Times New Roman" panose="02020603050405020304" pitchFamily="18" charset="0"/>
            </a:endParaRPr>
          </a:p>
        </p:txBody>
      </p:sp>
    </p:spTree>
    <p:extLst>
      <p:ext uri="{BB962C8B-B14F-4D97-AF65-F5344CB8AC3E}">
        <p14:creationId xmlns:p14="http://schemas.microsoft.com/office/powerpoint/2010/main" val="3010446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ChangeArrowheads="1" noTextEdit="1"/>
          </p:cNvSpPr>
          <p:nvPr>
            <p:ph type="sldImg"/>
          </p:nvPr>
        </p:nvSpPr>
        <p:spPr>
          <a:xfrm>
            <a:off x="-225425" y="808038"/>
            <a:ext cx="7188200" cy="4043362"/>
          </a:xfrm>
          <a:ln/>
        </p:spPr>
      </p:sp>
      <p:sp>
        <p:nvSpPr>
          <p:cNvPr id="22531"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cs typeface="Arial" panose="020B0604020202020204" pitchFamily="34" charset="0"/>
            </a:endParaRPr>
          </a:p>
        </p:txBody>
      </p:sp>
      <p:sp>
        <p:nvSpPr>
          <p:cNvPr id="22532" name="Номер слайда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400">
                <a:solidFill>
                  <a:schemeClr val="tx1"/>
                </a:solidFill>
                <a:latin typeface="Times New Roman" panose="02020603050405020304" pitchFamily="18" charset="0"/>
                <a:cs typeface="Arial" panose="020B0604020202020204" pitchFamily="34" charset="0"/>
              </a:defRPr>
            </a:lvl1pPr>
            <a:lvl2pPr marL="747713" indent="-285750" defTabSz="938213">
              <a:spcBef>
                <a:spcPct val="30000"/>
              </a:spcBef>
              <a:defRPr sz="1400">
                <a:solidFill>
                  <a:schemeClr val="tx1"/>
                </a:solidFill>
                <a:latin typeface="Times New Roman" panose="02020603050405020304" pitchFamily="18" charset="0"/>
                <a:cs typeface="Arial" panose="020B0604020202020204" pitchFamily="34" charset="0"/>
              </a:defRPr>
            </a:lvl2pPr>
            <a:lvl3pPr marL="1149350" indent="-228600" defTabSz="938213">
              <a:spcBef>
                <a:spcPct val="30000"/>
              </a:spcBef>
              <a:defRPr sz="1400">
                <a:solidFill>
                  <a:schemeClr val="tx1"/>
                </a:solidFill>
                <a:latin typeface="Times New Roman" panose="02020603050405020304" pitchFamily="18" charset="0"/>
                <a:cs typeface="Arial" panose="020B0604020202020204" pitchFamily="34" charset="0"/>
              </a:defRPr>
            </a:lvl3pPr>
            <a:lvl4pPr marL="1611313" indent="-228600" defTabSz="938213">
              <a:spcBef>
                <a:spcPct val="30000"/>
              </a:spcBef>
              <a:defRPr sz="1400">
                <a:solidFill>
                  <a:schemeClr val="tx1"/>
                </a:solidFill>
                <a:latin typeface="Times New Roman" panose="02020603050405020304" pitchFamily="18" charset="0"/>
                <a:cs typeface="Arial" panose="020B0604020202020204" pitchFamily="34" charset="0"/>
              </a:defRPr>
            </a:lvl4pPr>
            <a:lvl5pPr marL="2070100" indent="-228600" defTabSz="938213">
              <a:spcBef>
                <a:spcPct val="30000"/>
              </a:spcBef>
              <a:defRPr sz="1400">
                <a:solidFill>
                  <a:schemeClr val="tx1"/>
                </a:solidFill>
                <a:latin typeface="Times New Roman" panose="02020603050405020304" pitchFamily="18" charset="0"/>
                <a:cs typeface="Arial" panose="020B0604020202020204" pitchFamily="34" charset="0"/>
              </a:defRPr>
            </a:lvl5pPr>
            <a:lvl6pPr marL="25273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6pPr>
            <a:lvl7pPr marL="29845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7pPr>
            <a:lvl8pPr marL="34417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8pPr>
            <a:lvl9pPr marL="38989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9pPr>
          </a:lstStyle>
          <a:p>
            <a:pPr>
              <a:spcBef>
                <a:spcPct val="0"/>
              </a:spcBef>
            </a:pPr>
            <a:fld id="{26BD06CD-77A5-4FE1-B701-E703B2E96F34}" type="slidenum">
              <a:rPr lang="ru-RU" altLang="ru-RU" sz="1200" smtClean="0">
                <a:solidFill>
                  <a:srgbClr val="000000"/>
                </a:solidFill>
                <a:cs typeface="Times New Roman" panose="02020603050405020304" pitchFamily="18" charset="0"/>
              </a:rPr>
              <a:pPr>
                <a:spcBef>
                  <a:spcPct val="0"/>
                </a:spcBef>
              </a:pPr>
              <a:t>7</a:t>
            </a:fld>
            <a:endParaRPr lang="ru-RU" altLang="ru-RU" sz="1200">
              <a:solidFill>
                <a:srgbClr val="000000"/>
              </a:solidFill>
              <a:cs typeface="Times New Roman" panose="02020603050405020304" pitchFamily="18" charset="0"/>
            </a:endParaRPr>
          </a:p>
        </p:txBody>
      </p:sp>
    </p:spTree>
    <p:extLst>
      <p:ext uri="{BB962C8B-B14F-4D97-AF65-F5344CB8AC3E}">
        <p14:creationId xmlns:p14="http://schemas.microsoft.com/office/powerpoint/2010/main" val="3076511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ChangeArrowheads="1" noTextEdit="1"/>
          </p:cNvSpPr>
          <p:nvPr>
            <p:ph type="sldImg"/>
          </p:nvPr>
        </p:nvSpPr>
        <p:spPr>
          <a:xfrm>
            <a:off x="-225425" y="808038"/>
            <a:ext cx="7188200" cy="4043362"/>
          </a:xfrm>
          <a:ln/>
        </p:spPr>
      </p:sp>
      <p:sp>
        <p:nvSpPr>
          <p:cNvPr id="22531"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cs typeface="Arial" panose="020B0604020202020204" pitchFamily="34" charset="0"/>
            </a:endParaRPr>
          </a:p>
        </p:txBody>
      </p:sp>
      <p:sp>
        <p:nvSpPr>
          <p:cNvPr id="22532" name="Номер слайда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400">
                <a:solidFill>
                  <a:schemeClr val="tx1"/>
                </a:solidFill>
                <a:latin typeface="Times New Roman" panose="02020603050405020304" pitchFamily="18" charset="0"/>
                <a:cs typeface="Arial" panose="020B0604020202020204" pitchFamily="34" charset="0"/>
              </a:defRPr>
            </a:lvl1pPr>
            <a:lvl2pPr marL="747713" indent="-285750" defTabSz="938213">
              <a:spcBef>
                <a:spcPct val="30000"/>
              </a:spcBef>
              <a:defRPr sz="1400">
                <a:solidFill>
                  <a:schemeClr val="tx1"/>
                </a:solidFill>
                <a:latin typeface="Times New Roman" panose="02020603050405020304" pitchFamily="18" charset="0"/>
                <a:cs typeface="Arial" panose="020B0604020202020204" pitchFamily="34" charset="0"/>
              </a:defRPr>
            </a:lvl2pPr>
            <a:lvl3pPr marL="1149350" indent="-228600" defTabSz="938213">
              <a:spcBef>
                <a:spcPct val="30000"/>
              </a:spcBef>
              <a:defRPr sz="1400">
                <a:solidFill>
                  <a:schemeClr val="tx1"/>
                </a:solidFill>
                <a:latin typeface="Times New Roman" panose="02020603050405020304" pitchFamily="18" charset="0"/>
                <a:cs typeface="Arial" panose="020B0604020202020204" pitchFamily="34" charset="0"/>
              </a:defRPr>
            </a:lvl3pPr>
            <a:lvl4pPr marL="1611313" indent="-228600" defTabSz="938213">
              <a:spcBef>
                <a:spcPct val="30000"/>
              </a:spcBef>
              <a:defRPr sz="1400">
                <a:solidFill>
                  <a:schemeClr val="tx1"/>
                </a:solidFill>
                <a:latin typeface="Times New Roman" panose="02020603050405020304" pitchFamily="18" charset="0"/>
                <a:cs typeface="Arial" panose="020B0604020202020204" pitchFamily="34" charset="0"/>
              </a:defRPr>
            </a:lvl4pPr>
            <a:lvl5pPr marL="2070100" indent="-228600" defTabSz="938213">
              <a:spcBef>
                <a:spcPct val="30000"/>
              </a:spcBef>
              <a:defRPr sz="1400">
                <a:solidFill>
                  <a:schemeClr val="tx1"/>
                </a:solidFill>
                <a:latin typeface="Times New Roman" panose="02020603050405020304" pitchFamily="18" charset="0"/>
                <a:cs typeface="Arial" panose="020B0604020202020204" pitchFamily="34" charset="0"/>
              </a:defRPr>
            </a:lvl5pPr>
            <a:lvl6pPr marL="25273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6pPr>
            <a:lvl7pPr marL="29845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7pPr>
            <a:lvl8pPr marL="34417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8pPr>
            <a:lvl9pPr marL="38989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9pPr>
          </a:lstStyle>
          <a:p>
            <a:pPr>
              <a:spcBef>
                <a:spcPct val="0"/>
              </a:spcBef>
            </a:pPr>
            <a:fld id="{26BD06CD-77A5-4FE1-B701-E703B2E96F34}" type="slidenum">
              <a:rPr lang="ru-RU" altLang="ru-RU" sz="1200" smtClean="0">
                <a:solidFill>
                  <a:srgbClr val="000000"/>
                </a:solidFill>
                <a:cs typeface="Times New Roman" panose="02020603050405020304" pitchFamily="18" charset="0"/>
              </a:rPr>
              <a:pPr>
                <a:spcBef>
                  <a:spcPct val="0"/>
                </a:spcBef>
              </a:pPr>
              <a:t>8</a:t>
            </a:fld>
            <a:endParaRPr lang="ru-RU" altLang="ru-RU" sz="1200">
              <a:solidFill>
                <a:srgbClr val="000000"/>
              </a:solidFill>
              <a:cs typeface="Times New Roman" panose="02020603050405020304" pitchFamily="18" charset="0"/>
            </a:endParaRPr>
          </a:p>
        </p:txBody>
      </p:sp>
    </p:spTree>
    <p:extLst>
      <p:ext uri="{BB962C8B-B14F-4D97-AF65-F5344CB8AC3E}">
        <p14:creationId xmlns:p14="http://schemas.microsoft.com/office/powerpoint/2010/main" val="903061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ChangeArrowheads="1" noTextEdit="1"/>
          </p:cNvSpPr>
          <p:nvPr>
            <p:ph type="sldImg"/>
          </p:nvPr>
        </p:nvSpPr>
        <p:spPr>
          <a:xfrm>
            <a:off x="-225425" y="808038"/>
            <a:ext cx="7188200" cy="4043362"/>
          </a:xfrm>
          <a:ln/>
        </p:spPr>
      </p:sp>
      <p:sp>
        <p:nvSpPr>
          <p:cNvPr id="22531"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cs typeface="Arial" panose="020B0604020202020204" pitchFamily="34" charset="0"/>
            </a:endParaRPr>
          </a:p>
        </p:txBody>
      </p:sp>
      <p:sp>
        <p:nvSpPr>
          <p:cNvPr id="22532" name="Номер слайда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400">
                <a:solidFill>
                  <a:schemeClr val="tx1"/>
                </a:solidFill>
                <a:latin typeface="Times New Roman" panose="02020603050405020304" pitchFamily="18" charset="0"/>
                <a:cs typeface="Arial" panose="020B0604020202020204" pitchFamily="34" charset="0"/>
              </a:defRPr>
            </a:lvl1pPr>
            <a:lvl2pPr marL="747713" indent="-285750" defTabSz="938213">
              <a:spcBef>
                <a:spcPct val="30000"/>
              </a:spcBef>
              <a:defRPr sz="1400">
                <a:solidFill>
                  <a:schemeClr val="tx1"/>
                </a:solidFill>
                <a:latin typeface="Times New Roman" panose="02020603050405020304" pitchFamily="18" charset="0"/>
                <a:cs typeface="Arial" panose="020B0604020202020204" pitchFamily="34" charset="0"/>
              </a:defRPr>
            </a:lvl2pPr>
            <a:lvl3pPr marL="1149350" indent="-228600" defTabSz="938213">
              <a:spcBef>
                <a:spcPct val="30000"/>
              </a:spcBef>
              <a:defRPr sz="1400">
                <a:solidFill>
                  <a:schemeClr val="tx1"/>
                </a:solidFill>
                <a:latin typeface="Times New Roman" panose="02020603050405020304" pitchFamily="18" charset="0"/>
                <a:cs typeface="Arial" panose="020B0604020202020204" pitchFamily="34" charset="0"/>
              </a:defRPr>
            </a:lvl3pPr>
            <a:lvl4pPr marL="1611313" indent="-228600" defTabSz="938213">
              <a:spcBef>
                <a:spcPct val="30000"/>
              </a:spcBef>
              <a:defRPr sz="1400">
                <a:solidFill>
                  <a:schemeClr val="tx1"/>
                </a:solidFill>
                <a:latin typeface="Times New Roman" panose="02020603050405020304" pitchFamily="18" charset="0"/>
                <a:cs typeface="Arial" panose="020B0604020202020204" pitchFamily="34" charset="0"/>
              </a:defRPr>
            </a:lvl4pPr>
            <a:lvl5pPr marL="2070100" indent="-228600" defTabSz="938213">
              <a:spcBef>
                <a:spcPct val="30000"/>
              </a:spcBef>
              <a:defRPr sz="1400">
                <a:solidFill>
                  <a:schemeClr val="tx1"/>
                </a:solidFill>
                <a:latin typeface="Times New Roman" panose="02020603050405020304" pitchFamily="18" charset="0"/>
                <a:cs typeface="Arial" panose="020B0604020202020204" pitchFamily="34" charset="0"/>
              </a:defRPr>
            </a:lvl5pPr>
            <a:lvl6pPr marL="25273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6pPr>
            <a:lvl7pPr marL="29845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7pPr>
            <a:lvl8pPr marL="34417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8pPr>
            <a:lvl9pPr marL="3898900" indent="-228600" defTabSz="938213" eaLnBrk="0" fontAlgn="base" hangingPunct="0">
              <a:spcBef>
                <a:spcPct val="30000"/>
              </a:spcBef>
              <a:spcAft>
                <a:spcPct val="0"/>
              </a:spcAft>
              <a:defRPr sz="1400">
                <a:solidFill>
                  <a:schemeClr val="tx1"/>
                </a:solidFill>
                <a:latin typeface="Times New Roman" panose="02020603050405020304" pitchFamily="18" charset="0"/>
                <a:cs typeface="Arial" panose="020B0604020202020204" pitchFamily="34" charset="0"/>
              </a:defRPr>
            </a:lvl9pPr>
          </a:lstStyle>
          <a:p>
            <a:pPr>
              <a:spcBef>
                <a:spcPct val="0"/>
              </a:spcBef>
            </a:pPr>
            <a:fld id="{26BD06CD-77A5-4FE1-B701-E703B2E96F34}" type="slidenum">
              <a:rPr lang="ru-RU" altLang="ru-RU" sz="1200" smtClean="0">
                <a:solidFill>
                  <a:srgbClr val="000000"/>
                </a:solidFill>
                <a:cs typeface="Times New Roman" panose="02020603050405020304" pitchFamily="18" charset="0"/>
              </a:rPr>
              <a:pPr>
                <a:spcBef>
                  <a:spcPct val="0"/>
                </a:spcBef>
              </a:pPr>
              <a:t>9</a:t>
            </a:fld>
            <a:endParaRPr lang="ru-RU" altLang="ru-RU" sz="1200">
              <a:solidFill>
                <a:srgbClr val="000000"/>
              </a:solidFill>
              <a:cs typeface="Times New Roman" panose="02020603050405020304" pitchFamily="18" charset="0"/>
            </a:endParaRPr>
          </a:p>
        </p:txBody>
      </p:sp>
    </p:spTree>
    <p:extLst>
      <p:ext uri="{BB962C8B-B14F-4D97-AF65-F5344CB8AC3E}">
        <p14:creationId xmlns:p14="http://schemas.microsoft.com/office/powerpoint/2010/main" val="2975412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0E3BA922-5793-4353-B3BD-77A4E312A92A}" type="datetimeFigureOut">
              <a:rPr lang="ru-RU" smtClean="0"/>
              <a:t>11.03.2026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5733D8-EAF8-4677-905E-27DA143A8D36}" type="slidenum">
              <a:rPr lang="ru-RU" smtClean="0"/>
              <a:t>‹#›</a:t>
            </a:fld>
            <a:endParaRPr lang="ru-RU"/>
          </a:p>
        </p:txBody>
      </p:sp>
    </p:spTree>
    <p:extLst>
      <p:ext uri="{BB962C8B-B14F-4D97-AF65-F5344CB8AC3E}">
        <p14:creationId xmlns:p14="http://schemas.microsoft.com/office/powerpoint/2010/main" val="3993748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E3BA922-5793-4353-B3BD-77A4E312A92A}" type="datetimeFigureOut">
              <a:rPr lang="ru-RU" smtClean="0"/>
              <a:t>11.03.2026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5733D8-EAF8-4677-905E-27DA143A8D36}" type="slidenum">
              <a:rPr lang="ru-RU" smtClean="0"/>
              <a:t>‹#›</a:t>
            </a:fld>
            <a:endParaRPr lang="ru-RU"/>
          </a:p>
        </p:txBody>
      </p:sp>
    </p:spTree>
    <p:extLst>
      <p:ext uri="{BB962C8B-B14F-4D97-AF65-F5344CB8AC3E}">
        <p14:creationId xmlns:p14="http://schemas.microsoft.com/office/powerpoint/2010/main" val="2711791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E3BA922-5793-4353-B3BD-77A4E312A92A}" type="datetimeFigureOut">
              <a:rPr lang="ru-RU" smtClean="0"/>
              <a:t>11.03.2026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5733D8-EAF8-4677-905E-27DA143A8D36}" type="slidenum">
              <a:rPr lang="ru-RU" smtClean="0"/>
              <a:t>‹#›</a:t>
            </a:fld>
            <a:endParaRPr lang="ru-RU"/>
          </a:p>
        </p:txBody>
      </p:sp>
    </p:spTree>
    <p:extLst>
      <p:ext uri="{BB962C8B-B14F-4D97-AF65-F5344CB8AC3E}">
        <p14:creationId xmlns:p14="http://schemas.microsoft.com/office/powerpoint/2010/main" val="3994423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E3BA922-5793-4353-B3BD-77A4E312A92A}" type="datetimeFigureOut">
              <a:rPr lang="ru-RU" smtClean="0"/>
              <a:t>11.03.2026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5733D8-EAF8-4677-905E-27DA143A8D36}" type="slidenum">
              <a:rPr lang="ru-RU" smtClean="0"/>
              <a:t>‹#›</a:t>
            </a:fld>
            <a:endParaRPr lang="ru-RU"/>
          </a:p>
        </p:txBody>
      </p:sp>
    </p:spTree>
    <p:extLst>
      <p:ext uri="{BB962C8B-B14F-4D97-AF65-F5344CB8AC3E}">
        <p14:creationId xmlns:p14="http://schemas.microsoft.com/office/powerpoint/2010/main" val="3149013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0E3BA922-5793-4353-B3BD-77A4E312A92A}" type="datetimeFigureOut">
              <a:rPr lang="ru-RU" smtClean="0"/>
              <a:t>11.03.2026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5733D8-EAF8-4677-905E-27DA143A8D36}" type="slidenum">
              <a:rPr lang="ru-RU" smtClean="0"/>
              <a:t>‹#›</a:t>
            </a:fld>
            <a:endParaRPr lang="ru-RU"/>
          </a:p>
        </p:txBody>
      </p:sp>
    </p:spTree>
    <p:extLst>
      <p:ext uri="{BB962C8B-B14F-4D97-AF65-F5344CB8AC3E}">
        <p14:creationId xmlns:p14="http://schemas.microsoft.com/office/powerpoint/2010/main" val="4161878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0E3BA922-5793-4353-B3BD-77A4E312A92A}" type="datetimeFigureOut">
              <a:rPr lang="ru-RU" smtClean="0"/>
              <a:t>11.03.2026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5733D8-EAF8-4677-905E-27DA143A8D36}" type="slidenum">
              <a:rPr lang="ru-RU" smtClean="0"/>
              <a:t>‹#›</a:t>
            </a:fld>
            <a:endParaRPr lang="ru-RU"/>
          </a:p>
        </p:txBody>
      </p:sp>
    </p:spTree>
    <p:extLst>
      <p:ext uri="{BB962C8B-B14F-4D97-AF65-F5344CB8AC3E}">
        <p14:creationId xmlns:p14="http://schemas.microsoft.com/office/powerpoint/2010/main" val="2228156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0E3BA922-5793-4353-B3BD-77A4E312A92A}" type="datetimeFigureOut">
              <a:rPr lang="ru-RU" smtClean="0"/>
              <a:t>11.03.2026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E5733D8-EAF8-4677-905E-27DA143A8D36}" type="slidenum">
              <a:rPr lang="ru-RU" smtClean="0"/>
              <a:t>‹#›</a:t>
            </a:fld>
            <a:endParaRPr lang="ru-RU"/>
          </a:p>
        </p:txBody>
      </p:sp>
    </p:spTree>
    <p:extLst>
      <p:ext uri="{BB962C8B-B14F-4D97-AF65-F5344CB8AC3E}">
        <p14:creationId xmlns:p14="http://schemas.microsoft.com/office/powerpoint/2010/main" val="403884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0E3BA922-5793-4353-B3BD-77A4E312A92A}" type="datetimeFigureOut">
              <a:rPr lang="ru-RU" smtClean="0"/>
              <a:t>11.03.2026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E5733D8-EAF8-4677-905E-27DA143A8D36}" type="slidenum">
              <a:rPr lang="ru-RU" smtClean="0"/>
              <a:t>‹#›</a:t>
            </a:fld>
            <a:endParaRPr lang="ru-RU"/>
          </a:p>
        </p:txBody>
      </p:sp>
    </p:spTree>
    <p:extLst>
      <p:ext uri="{BB962C8B-B14F-4D97-AF65-F5344CB8AC3E}">
        <p14:creationId xmlns:p14="http://schemas.microsoft.com/office/powerpoint/2010/main" val="2163062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E3BA922-5793-4353-B3BD-77A4E312A92A}" type="datetimeFigureOut">
              <a:rPr lang="ru-RU" smtClean="0"/>
              <a:t>11.03.2026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E5733D8-EAF8-4677-905E-27DA143A8D36}" type="slidenum">
              <a:rPr lang="ru-RU" smtClean="0"/>
              <a:t>‹#›</a:t>
            </a:fld>
            <a:endParaRPr lang="ru-RU"/>
          </a:p>
        </p:txBody>
      </p:sp>
    </p:spTree>
    <p:extLst>
      <p:ext uri="{BB962C8B-B14F-4D97-AF65-F5344CB8AC3E}">
        <p14:creationId xmlns:p14="http://schemas.microsoft.com/office/powerpoint/2010/main" val="294814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0E3BA922-5793-4353-B3BD-77A4E312A92A}" type="datetimeFigureOut">
              <a:rPr lang="ru-RU" smtClean="0"/>
              <a:t>11.03.2026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5733D8-EAF8-4677-905E-27DA143A8D36}" type="slidenum">
              <a:rPr lang="ru-RU" smtClean="0"/>
              <a:t>‹#›</a:t>
            </a:fld>
            <a:endParaRPr lang="ru-RU"/>
          </a:p>
        </p:txBody>
      </p:sp>
    </p:spTree>
    <p:extLst>
      <p:ext uri="{BB962C8B-B14F-4D97-AF65-F5344CB8AC3E}">
        <p14:creationId xmlns:p14="http://schemas.microsoft.com/office/powerpoint/2010/main" val="3774582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0E3BA922-5793-4353-B3BD-77A4E312A92A}" type="datetimeFigureOut">
              <a:rPr lang="ru-RU" smtClean="0"/>
              <a:t>11.03.2026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5733D8-EAF8-4677-905E-27DA143A8D36}" type="slidenum">
              <a:rPr lang="ru-RU" smtClean="0"/>
              <a:t>‹#›</a:t>
            </a:fld>
            <a:endParaRPr lang="ru-RU"/>
          </a:p>
        </p:txBody>
      </p:sp>
    </p:spTree>
    <p:extLst>
      <p:ext uri="{BB962C8B-B14F-4D97-AF65-F5344CB8AC3E}">
        <p14:creationId xmlns:p14="http://schemas.microsoft.com/office/powerpoint/2010/main" val="4241671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3BA922-5793-4353-B3BD-77A4E312A92A}" type="datetimeFigureOut">
              <a:rPr lang="ru-RU" smtClean="0"/>
              <a:t>11.03.2026</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733D8-EAF8-4677-905E-27DA143A8D36}" type="slidenum">
              <a:rPr lang="ru-RU" smtClean="0"/>
              <a:t>‹#›</a:t>
            </a:fld>
            <a:endParaRPr lang="ru-RU"/>
          </a:p>
        </p:txBody>
      </p:sp>
    </p:spTree>
    <p:extLst>
      <p:ext uri="{BB962C8B-B14F-4D97-AF65-F5344CB8AC3E}">
        <p14:creationId xmlns:p14="http://schemas.microsoft.com/office/powerpoint/2010/main" val="3855276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wmf"/><Relationship Id="rId13" Type="http://schemas.openxmlformats.org/officeDocument/2006/relationships/oleObject" Target="../embeddings/oleObject4.bin"/><Relationship Id="rId18" Type="http://schemas.openxmlformats.org/officeDocument/2006/relationships/image" Target="../media/image6.wmf"/><Relationship Id="rId3" Type="http://schemas.openxmlformats.org/officeDocument/2006/relationships/notesSlide" Target="../notesSlides/notesSlide1.xml"/><Relationship Id="rId7" Type="http://schemas.openxmlformats.org/officeDocument/2006/relationships/oleObject" Target="../embeddings/oleObject1.bin"/><Relationship Id="rId12" Type="http://schemas.openxmlformats.org/officeDocument/2006/relationships/image" Target="../media/image3.wmf"/><Relationship Id="rId17" Type="http://schemas.openxmlformats.org/officeDocument/2006/relationships/oleObject" Target="../embeddings/oleObject6.bin"/><Relationship Id="rId2" Type="http://schemas.openxmlformats.org/officeDocument/2006/relationships/slideLayout" Target="../slideLayouts/slideLayout4.xml"/><Relationship Id="rId16" Type="http://schemas.openxmlformats.org/officeDocument/2006/relationships/image" Target="../media/image5.wmf"/><Relationship Id="rId20" Type="http://schemas.openxmlformats.org/officeDocument/2006/relationships/image" Target="../media/image7.wmf"/><Relationship Id="rId1" Type="http://schemas.openxmlformats.org/officeDocument/2006/relationships/vmlDrawing" Target="../drawings/vmlDrawing1.vml"/><Relationship Id="rId6" Type="http://schemas.openxmlformats.org/officeDocument/2006/relationships/chart" Target="../charts/chart1.xml"/><Relationship Id="rId11" Type="http://schemas.openxmlformats.org/officeDocument/2006/relationships/oleObject" Target="../embeddings/oleObject3.bin"/><Relationship Id="rId5" Type="http://schemas.openxmlformats.org/officeDocument/2006/relationships/image" Target="../media/image9.png"/><Relationship Id="rId15" Type="http://schemas.openxmlformats.org/officeDocument/2006/relationships/oleObject" Target="../embeddings/oleObject5.bin"/><Relationship Id="rId10" Type="http://schemas.openxmlformats.org/officeDocument/2006/relationships/image" Target="../media/image2.wmf"/><Relationship Id="rId19" Type="http://schemas.openxmlformats.org/officeDocument/2006/relationships/oleObject" Target="../embeddings/oleObject7.bin"/><Relationship Id="rId4" Type="http://schemas.openxmlformats.org/officeDocument/2006/relationships/image" Target="../media/image8.png"/><Relationship Id="rId9" Type="http://schemas.openxmlformats.org/officeDocument/2006/relationships/oleObject" Target="../embeddings/oleObject2.bin"/><Relationship Id="rId14" Type="http://schemas.openxmlformats.org/officeDocument/2006/relationships/image" Target="../media/image4.wm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0.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chart" Target="../charts/chart1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chart" Target="../charts/chart1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10.19.218.27/sh/XXK" TargetMode="External"/><Relationship Id="rId5" Type="http://schemas.openxmlformats.org/officeDocument/2006/relationships/chart" Target="../charts/chart14.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chart" Target="../charts/chart15.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chart" Target="../charts/char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chart" Target="../charts/char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chart" Target="../charts/char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chart" Target="../charts/chart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chart" Target="../charts/char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chart" Target="../charts/chart8.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9.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3" name="Прямоугольник 12"/>
          <p:cNvSpPr/>
          <p:nvPr/>
        </p:nvSpPr>
        <p:spPr>
          <a:xfrm>
            <a:off x="1735666" y="6597650"/>
            <a:ext cx="9313333" cy="128586"/>
          </a:xfrm>
          <a:prstGeom prst="rect">
            <a:avLst/>
          </a:prstGeom>
          <a:solidFill>
            <a:schemeClr val="bg1">
              <a:alpha val="64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endParaRPr lang="ru-RU" altLang="ru-RU">
              <a:solidFill>
                <a:srgbClr val="000000"/>
              </a:solidFill>
              <a:effectLst>
                <a:outerShdw blurRad="38100" dist="38100" dir="2700000" algn="tl">
                  <a:srgbClr val="C0C0C0"/>
                </a:outerShdw>
              </a:effectLst>
              <a:cs typeface="Times New Roman" panose="02020603050405020304" pitchFamily="18" charset="0"/>
            </a:endParaRPr>
          </a:p>
        </p:txBody>
      </p:sp>
      <p:sp>
        <p:nvSpPr>
          <p:cNvPr id="21507" name="Заголовок 1"/>
          <p:cNvSpPr txBox="1">
            <a:spLocks/>
          </p:cNvSpPr>
          <p:nvPr/>
        </p:nvSpPr>
        <p:spPr bwMode="auto">
          <a:xfrm>
            <a:off x="1143000" y="0"/>
            <a:ext cx="9906000" cy="889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7" tIns="36004" rIns="72007" bIns="36004"/>
          <a:lstStyle>
            <a:lvl1pPr defTabSz="719138">
              <a:lnSpc>
                <a:spcPct val="90000"/>
              </a:lnSpc>
              <a:spcBef>
                <a:spcPts val="1000"/>
              </a:spcBef>
              <a:buFont typeface="Arial" panose="020B0604020202020204" pitchFamily="34" charset="0"/>
              <a:buChar char="•"/>
              <a:tabLst>
                <a:tab pos="9672638" algn="l"/>
              </a:tabLst>
              <a:defRPr sz="2800">
                <a:solidFill>
                  <a:schemeClr val="tx1"/>
                </a:solidFill>
                <a:latin typeface="Calibri" panose="020F0502020204030204" pitchFamily="34" charset="0"/>
              </a:defRPr>
            </a:lvl1pPr>
            <a:lvl2pPr marL="742950" indent="-285750" defTabSz="719138">
              <a:lnSpc>
                <a:spcPct val="90000"/>
              </a:lnSpc>
              <a:spcBef>
                <a:spcPts val="500"/>
              </a:spcBef>
              <a:buFont typeface="Arial" panose="020B0604020202020204" pitchFamily="34" charset="0"/>
              <a:buChar char="•"/>
              <a:tabLst>
                <a:tab pos="9672638" algn="l"/>
              </a:tabLst>
              <a:defRPr sz="2400">
                <a:solidFill>
                  <a:schemeClr val="tx1"/>
                </a:solidFill>
                <a:latin typeface="Calibri" panose="020F0502020204030204" pitchFamily="34" charset="0"/>
              </a:defRPr>
            </a:lvl2pPr>
            <a:lvl3pPr marL="1143000" indent="-228600" defTabSz="719138">
              <a:lnSpc>
                <a:spcPct val="90000"/>
              </a:lnSpc>
              <a:spcBef>
                <a:spcPts val="500"/>
              </a:spcBef>
              <a:buFont typeface="Arial" panose="020B0604020202020204" pitchFamily="34" charset="0"/>
              <a:buChar char="•"/>
              <a:tabLst>
                <a:tab pos="9672638" algn="l"/>
              </a:tabLst>
              <a:defRPr sz="2000">
                <a:solidFill>
                  <a:schemeClr val="tx1"/>
                </a:solidFill>
                <a:latin typeface="Calibri" panose="020F0502020204030204" pitchFamily="34" charset="0"/>
              </a:defRPr>
            </a:lvl3pPr>
            <a:lvl4pPr marL="1600200" indent="-228600" defTabSz="719138">
              <a:lnSpc>
                <a:spcPct val="90000"/>
              </a:lnSpc>
              <a:spcBef>
                <a:spcPts val="500"/>
              </a:spcBef>
              <a:buFont typeface="Arial" panose="020B0604020202020204" pitchFamily="34" charset="0"/>
              <a:buChar char="•"/>
              <a:tabLst>
                <a:tab pos="9672638" algn="l"/>
              </a:tabLst>
              <a:defRPr sz="2000">
                <a:solidFill>
                  <a:schemeClr val="tx1"/>
                </a:solidFill>
                <a:latin typeface="Calibri" panose="020F0502020204030204" pitchFamily="34" charset="0"/>
              </a:defRPr>
            </a:lvl4pPr>
            <a:lvl5pPr marL="2057400" indent="-228600" defTabSz="719138">
              <a:lnSpc>
                <a:spcPct val="90000"/>
              </a:lnSpc>
              <a:spcBef>
                <a:spcPts val="500"/>
              </a:spcBef>
              <a:buFont typeface="Arial" panose="020B0604020202020204" pitchFamily="34" charset="0"/>
              <a:buChar char="•"/>
              <a:tabLst>
                <a:tab pos="9672638" algn="l"/>
              </a:tabLst>
              <a:defRPr sz="2000">
                <a:solidFill>
                  <a:schemeClr val="tx1"/>
                </a:solidFill>
                <a:latin typeface="Calibri" panose="020F0502020204030204" pitchFamily="34" charset="0"/>
              </a:defRPr>
            </a:lvl5pPr>
            <a:lvl6pPr marL="25146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6pPr>
            <a:lvl7pPr marL="29718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7pPr>
            <a:lvl8pPr marL="34290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8pPr>
            <a:lvl9pPr marL="38862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9pPr>
          </a:lstStyle>
          <a:p>
            <a:pPr algn="r">
              <a:lnSpc>
                <a:spcPct val="100000"/>
              </a:lnSpc>
              <a:spcBef>
                <a:spcPct val="0"/>
              </a:spcBef>
              <a:buFontTx/>
              <a:buNone/>
            </a:pPr>
            <a:r>
              <a:rPr lang="ru-RU" altLang="ru-RU" sz="4500">
                <a:solidFill>
                  <a:srgbClr val="FFC000"/>
                </a:solidFill>
                <a:latin typeface="Times New Roman" panose="02020603050405020304" pitchFamily="18" charset="0"/>
              </a:rPr>
              <a:t/>
            </a:r>
            <a:br>
              <a:rPr lang="ru-RU" altLang="ru-RU" sz="4500">
                <a:solidFill>
                  <a:srgbClr val="FFC000"/>
                </a:solidFill>
                <a:latin typeface="Times New Roman" panose="02020603050405020304" pitchFamily="18" charset="0"/>
              </a:rPr>
            </a:br>
            <a:endParaRPr lang="ru-RU" altLang="ru-RU" sz="600">
              <a:solidFill>
                <a:srgbClr val="EEECE1"/>
              </a:solidFill>
              <a:latin typeface="Calibri Light" panose="020F0302020204030204" pitchFamily="34" charset="0"/>
            </a:endParaRPr>
          </a:p>
        </p:txBody>
      </p:sp>
      <p:pic>
        <p:nvPicPr>
          <p:cNvPr id="21508" name="Рисунок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7000"/>
            <a:ext cx="12192000" cy="104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descr="Ростехнадзор"/>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446" y="-69340"/>
            <a:ext cx="630331" cy="738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785778" y="29543"/>
            <a:ext cx="4446624" cy="887422"/>
          </a:xfrm>
          <a:prstGeom prst="rect">
            <a:avLst/>
          </a:prstGeom>
          <a:noFill/>
        </p:spPr>
        <p:txBody>
          <a:bodyPr wrap="square">
            <a:spAutoFit/>
          </a:bodyPr>
          <a:lstStyle/>
          <a:p>
            <a:pPr>
              <a:defRPr/>
            </a:pPr>
            <a:r>
              <a:rPr lang="ru-RU" sz="1600" dirty="0" smtClean="0">
                <a:solidFill>
                  <a:schemeClr val="bg1"/>
                </a:solidFill>
                <a:effectLst>
                  <a:outerShdw blurRad="38100" dist="38100" dir="2700000" algn="tl">
                    <a:srgbClr val="000000">
                      <a:alpha val="43137"/>
                    </a:srgbClr>
                  </a:outerShdw>
                </a:effectLst>
              </a:rPr>
              <a:t>Федеральная служба по экологическому, технологическому и атомному надзору</a:t>
            </a:r>
          </a:p>
          <a:p>
            <a:pPr>
              <a:spcBef>
                <a:spcPts val="200"/>
              </a:spcBef>
              <a:defRPr/>
            </a:pPr>
            <a:r>
              <a:rPr lang="ru-RU" dirty="0" smtClean="0">
                <a:solidFill>
                  <a:schemeClr val="bg1"/>
                </a:solidFill>
                <a:effectLst>
                  <a:outerShdw blurRad="38100" dist="38100" dir="2700000" algn="tl">
                    <a:srgbClr val="000000">
                      <a:alpha val="43137"/>
                    </a:srgbClr>
                  </a:outerShdw>
                </a:effectLst>
              </a:rPr>
              <a:t>МТУ РОСТЕХНАДЗОРА</a:t>
            </a:r>
            <a:endParaRPr lang="ru-RU" dirty="0">
              <a:solidFill>
                <a:schemeClr val="bg1"/>
              </a:solidFill>
              <a:effectLst>
                <a:outerShdw blurRad="38100" dist="38100" dir="2700000" algn="tl">
                  <a:srgbClr val="000000">
                    <a:alpha val="43137"/>
                  </a:srgbClr>
                </a:outerShdw>
              </a:effectLst>
            </a:endParaRPr>
          </a:p>
        </p:txBody>
      </p:sp>
      <p:sp>
        <p:nvSpPr>
          <p:cNvPr id="21512" name="Text Box 4"/>
          <p:cNvSpPr txBox="1">
            <a:spLocks noChangeArrowheads="1"/>
          </p:cNvSpPr>
          <p:nvPr/>
        </p:nvSpPr>
        <p:spPr bwMode="auto">
          <a:xfrm>
            <a:off x="0" y="6457279"/>
            <a:ext cx="12192000" cy="32993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7287" tIns="53643" rIns="107287" bIns="5364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defRPr/>
            </a:pPr>
            <a:r>
              <a:rPr lang="ru-RU" sz="1600" dirty="0" smtClean="0">
                <a:solidFill>
                  <a:schemeClr val="bg1"/>
                </a:solidFill>
                <a:effectLst>
                  <a:outerShdw blurRad="38100" dist="38100" dir="2700000" algn="tl">
                    <a:srgbClr val="000000">
                      <a:alpha val="43137"/>
                    </a:srgbClr>
                  </a:outerShdw>
                </a:effectLst>
              </a:rPr>
              <a:t>18.03.2026</a:t>
            </a:r>
            <a:endParaRPr lang="ru-RU" sz="1600" dirty="0">
              <a:solidFill>
                <a:schemeClr val="bg1"/>
              </a:solidFill>
              <a:effectLst>
                <a:outerShdw blurRad="38100" dist="38100" dir="2700000" algn="tl">
                  <a:srgbClr val="000000">
                    <a:alpha val="43137"/>
                  </a:srgbClr>
                </a:outerShdw>
              </a:effectLst>
            </a:endParaRPr>
          </a:p>
        </p:txBody>
      </p:sp>
      <p:graphicFrame>
        <p:nvGraphicFramePr>
          <p:cNvPr id="7" name="Диаграмма 8"/>
          <p:cNvGraphicFramePr>
            <a:graphicFrameLocks noGrp="1"/>
          </p:cNvGraphicFramePr>
          <p:nvPr/>
        </p:nvGraphicFramePr>
        <p:xfrm>
          <a:off x="2147483647" y="2147483647"/>
          <a:ext cx="0" cy="0"/>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Box 15"/>
          <p:cNvSpPr txBox="1"/>
          <p:nvPr/>
        </p:nvSpPr>
        <p:spPr>
          <a:xfrm>
            <a:off x="5361254" y="0"/>
            <a:ext cx="6563456" cy="707886"/>
          </a:xfrm>
          <a:prstGeom prst="rect">
            <a:avLst/>
          </a:prstGeom>
          <a:noFill/>
        </p:spPr>
        <p:txBody>
          <a:bodyPr wrap="square">
            <a:spAutoFit/>
          </a:bodyPr>
          <a:lstStyle/>
          <a:p>
            <a:pPr>
              <a:defRPr/>
            </a:pPr>
            <a:r>
              <a:rPr lang="ru-RU" sz="2000" dirty="0">
                <a:solidFill>
                  <a:schemeClr val="bg1"/>
                </a:solidFill>
                <a:effectLst>
                  <a:outerShdw blurRad="38100" dist="38100" dir="2700000" algn="tl">
                    <a:srgbClr val="000000">
                      <a:alpha val="43137"/>
                    </a:srgbClr>
                  </a:outerShdw>
                </a:effectLst>
              </a:rPr>
              <a:t>Отдел </a:t>
            </a:r>
            <a:r>
              <a:rPr lang="ru-RU" sz="2000" dirty="0" smtClean="0">
                <a:solidFill>
                  <a:schemeClr val="bg1"/>
                </a:solidFill>
                <a:effectLst>
                  <a:outerShdw blurRad="38100" dist="38100" dir="2700000" algn="tl">
                    <a:srgbClr val="000000">
                      <a:alpha val="43137"/>
                    </a:srgbClr>
                  </a:outerShdw>
                </a:effectLst>
              </a:rPr>
              <a:t>оценок, регистрации ОПО и лицензирования деятельности в области промышленной безопасности</a:t>
            </a:r>
            <a:endParaRPr lang="ru-RU" sz="2000" dirty="0">
              <a:solidFill>
                <a:schemeClr val="bg1"/>
              </a:solidFill>
              <a:effectLst>
                <a:outerShdw blurRad="38100" dist="38100" dir="2700000" algn="tl">
                  <a:srgbClr val="000000">
                    <a:alpha val="43137"/>
                  </a:srgbClr>
                </a:outerShdw>
              </a:effectLst>
            </a:endParaRPr>
          </a:p>
        </p:txBody>
      </p:sp>
      <p:sp>
        <p:nvSpPr>
          <p:cNvPr id="18" name="Заголовок 1"/>
          <p:cNvSpPr txBox="1">
            <a:spLocks/>
          </p:cNvSpPr>
          <p:nvPr/>
        </p:nvSpPr>
        <p:spPr>
          <a:xfrm>
            <a:off x="86627" y="946508"/>
            <a:ext cx="12021954" cy="33370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defRPr/>
            </a:pPr>
            <a:r>
              <a:rPr lang="ru-RU" sz="2500" b="1" dirty="0" smtClean="0">
                <a:solidFill>
                  <a:schemeClr val="accent1">
                    <a:lumMod val="75000"/>
                  </a:schemeClr>
                </a:solidFill>
                <a:latin typeface="Bahnschrift SemiBold SemiConden" panose="020B0502040204020203" pitchFamily="34" charset="0"/>
                <a:cs typeface="Arial" charset="0"/>
              </a:rPr>
              <a:t>Нормативные правовые изменения </a:t>
            </a:r>
          </a:p>
          <a:p>
            <a:pPr algn="ctr">
              <a:lnSpc>
                <a:spcPct val="100000"/>
              </a:lnSpc>
              <a:defRPr/>
            </a:pPr>
            <a:r>
              <a:rPr lang="ru-RU" sz="2500" b="1" dirty="0" smtClean="0">
                <a:solidFill>
                  <a:schemeClr val="accent1">
                    <a:lumMod val="75000"/>
                  </a:schemeClr>
                </a:solidFill>
                <a:latin typeface="Bahnschrift SemiBold SemiConden" panose="020B0502040204020203" pitchFamily="34" charset="0"/>
                <a:cs typeface="Arial" charset="0"/>
              </a:rPr>
              <a:t>в области регистрации опасных производственных объектов в государственном реестре.</a:t>
            </a:r>
          </a:p>
          <a:p>
            <a:pPr algn="ctr">
              <a:lnSpc>
                <a:spcPct val="100000"/>
              </a:lnSpc>
              <a:defRPr/>
            </a:pPr>
            <a:endParaRPr lang="ru-RU" sz="2500" b="1" dirty="0" smtClean="0">
              <a:solidFill>
                <a:schemeClr val="accent1">
                  <a:lumMod val="75000"/>
                </a:schemeClr>
              </a:solidFill>
              <a:latin typeface="Bahnschrift SemiBold SemiConden" panose="020B0502040204020203" pitchFamily="34" charset="0"/>
              <a:cs typeface="Arial" charset="0"/>
            </a:endParaRPr>
          </a:p>
          <a:p>
            <a:pPr algn="ctr">
              <a:lnSpc>
                <a:spcPct val="100000"/>
              </a:lnSpc>
              <a:defRPr/>
            </a:pPr>
            <a:r>
              <a:rPr lang="ru-RU" sz="2500" b="1" dirty="0" smtClean="0">
                <a:solidFill>
                  <a:schemeClr val="accent1">
                    <a:lumMod val="75000"/>
                  </a:schemeClr>
                </a:solidFill>
                <a:latin typeface="Bahnschrift SemiBold SemiConden" panose="020B0502040204020203" pitchFamily="34" charset="0"/>
                <a:cs typeface="Arial" charset="0"/>
              </a:rPr>
              <a:t>Правила </a:t>
            </a:r>
            <a:r>
              <a:rPr lang="ru-RU" sz="2500" b="1" dirty="0">
                <a:solidFill>
                  <a:schemeClr val="accent1">
                    <a:lumMod val="75000"/>
                  </a:schemeClr>
                </a:solidFill>
                <a:latin typeface="Bahnschrift SemiBold SemiConden" panose="020B0502040204020203" pitchFamily="34" charset="0"/>
                <a:cs typeface="Arial" charset="0"/>
              </a:rPr>
              <a:t>регистрации опасных производственных объектов в государственном реестре опасных производственных объектов, утвержденные постановлением Правительства Российской Федерации от 03.09.2025 № </a:t>
            </a:r>
            <a:r>
              <a:rPr lang="ru-RU" sz="2500" b="1" dirty="0" smtClean="0">
                <a:solidFill>
                  <a:schemeClr val="accent1">
                    <a:lumMod val="75000"/>
                  </a:schemeClr>
                </a:solidFill>
                <a:latin typeface="Bahnschrift SemiBold SemiConden" panose="020B0502040204020203" pitchFamily="34" charset="0"/>
                <a:cs typeface="Arial" charset="0"/>
              </a:rPr>
              <a:t>1363, </a:t>
            </a:r>
            <a:r>
              <a:rPr lang="ru-RU" sz="2500" b="1" dirty="0">
                <a:solidFill>
                  <a:schemeClr val="accent1">
                    <a:lumMod val="75000"/>
                  </a:schemeClr>
                </a:solidFill>
                <a:latin typeface="Bahnschrift SemiBold SemiConden" panose="020B0502040204020203" pitchFamily="34" charset="0"/>
                <a:cs typeface="Arial" charset="0"/>
              </a:rPr>
              <a:t>вступающие в силу </a:t>
            </a:r>
            <a:r>
              <a:rPr lang="ru-RU" sz="2500" b="1" dirty="0" smtClean="0">
                <a:solidFill>
                  <a:schemeClr val="accent1">
                    <a:lumMod val="75000"/>
                  </a:schemeClr>
                </a:solidFill>
                <a:latin typeface="Bahnschrift SemiBold SemiConden" panose="020B0502040204020203" pitchFamily="34" charset="0"/>
                <a:cs typeface="Arial" charset="0"/>
              </a:rPr>
              <a:t>1 </a:t>
            </a:r>
            <a:r>
              <a:rPr lang="ru-RU" sz="2500" b="1" dirty="0">
                <a:solidFill>
                  <a:schemeClr val="accent1">
                    <a:lumMod val="75000"/>
                  </a:schemeClr>
                </a:solidFill>
                <a:latin typeface="Bahnschrift SemiBold SemiConden" panose="020B0502040204020203" pitchFamily="34" charset="0"/>
                <a:cs typeface="Arial" charset="0"/>
              </a:rPr>
              <a:t>марта </a:t>
            </a:r>
            <a:r>
              <a:rPr lang="ru-RU" sz="2500" b="1" dirty="0" smtClean="0">
                <a:solidFill>
                  <a:schemeClr val="accent1">
                    <a:lumMod val="75000"/>
                  </a:schemeClr>
                </a:solidFill>
                <a:latin typeface="Bahnschrift SemiBold SemiConden" panose="020B0502040204020203" pitchFamily="34" charset="0"/>
                <a:cs typeface="Arial" charset="0"/>
              </a:rPr>
              <a:t>2026</a:t>
            </a:r>
            <a:endParaRPr lang="ru-RU" sz="2500" b="1" dirty="0">
              <a:solidFill>
                <a:schemeClr val="accent1">
                  <a:lumMod val="75000"/>
                </a:schemeClr>
              </a:solidFill>
              <a:latin typeface="Bahnschrift SemiBold SemiConden" panose="020B0502040204020203" pitchFamily="34" charset="0"/>
              <a:cs typeface="Arial" charset="0"/>
            </a:endParaRPr>
          </a:p>
        </p:txBody>
      </p:sp>
      <p:sp>
        <p:nvSpPr>
          <p:cNvPr id="2" name="Овал 1"/>
          <p:cNvSpPr/>
          <p:nvPr/>
        </p:nvSpPr>
        <p:spPr>
          <a:xfrm>
            <a:off x="11656194" y="6248200"/>
            <a:ext cx="525496" cy="5227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1</a:t>
            </a:r>
          </a:p>
        </p:txBody>
      </p:sp>
      <p:graphicFrame>
        <p:nvGraphicFramePr>
          <p:cNvPr id="5" name="Объект 4"/>
          <p:cNvGraphicFramePr>
            <a:graphicFrameLocks noChangeAspect="1"/>
          </p:cNvGraphicFramePr>
          <p:nvPr>
            <p:extLst>
              <p:ext uri="{D42A27DB-BD31-4B8C-83A1-F6EECF244321}">
                <p14:modId xmlns:p14="http://schemas.microsoft.com/office/powerpoint/2010/main" val="3038575031"/>
              </p:ext>
            </p:extLst>
          </p:nvPr>
        </p:nvGraphicFramePr>
        <p:xfrm>
          <a:off x="363745" y="4359419"/>
          <a:ext cx="1581981" cy="1581055"/>
        </p:xfrm>
        <a:graphic>
          <a:graphicData uri="http://schemas.openxmlformats.org/presentationml/2006/ole">
            <mc:AlternateContent xmlns:mc="http://schemas.openxmlformats.org/markup-compatibility/2006">
              <mc:Choice xmlns:v="urn:schemas-microsoft-com:vml" Requires="v">
                <p:oleObj spid="_x0000_s1269" name="Image" r:id="rId7" imgW="17993520" imgH="17980920" progId="Photoshop.Image.10">
                  <p:embed/>
                </p:oleObj>
              </mc:Choice>
              <mc:Fallback>
                <p:oleObj name="Image" r:id="rId7" imgW="17993520" imgH="17980920" progId="Photoshop.Image.10">
                  <p:embed/>
                  <p:pic>
                    <p:nvPicPr>
                      <p:cNvPr id="0" name=""/>
                      <p:cNvPicPr/>
                      <p:nvPr/>
                    </p:nvPicPr>
                    <p:blipFill>
                      <a:blip r:embed="rId8"/>
                      <a:stretch>
                        <a:fillRect/>
                      </a:stretch>
                    </p:blipFill>
                    <p:spPr>
                      <a:xfrm>
                        <a:off x="363745" y="4359419"/>
                        <a:ext cx="1581981" cy="1581055"/>
                      </a:xfrm>
                      <a:prstGeom prst="rect">
                        <a:avLst/>
                      </a:prstGeom>
                    </p:spPr>
                  </p:pic>
                </p:oleObj>
              </mc:Fallback>
            </mc:AlternateContent>
          </a:graphicData>
        </a:graphic>
      </p:graphicFrame>
      <p:graphicFrame>
        <p:nvGraphicFramePr>
          <p:cNvPr id="8" name="Объект 7"/>
          <p:cNvGraphicFramePr>
            <a:graphicFrameLocks noChangeAspect="1"/>
          </p:cNvGraphicFramePr>
          <p:nvPr>
            <p:extLst>
              <p:ext uri="{D42A27DB-BD31-4B8C-83A1-F6EECF244321}">
                <p14:modId xmlns:p14="http://schemas.microsoft.com/office/powerpoint/2010/main" val="4252856658"/>
              </p:ext>
            </p:extLst>
          </p:nvPr>
        </p:nvGraphicFramePr>
        <p:xfrm>
          <a:off x="2004854" y="4359419"/>
          <a:ext cx="1576915" cy="1575991"/>
        </p:xfrm>
        <a:graphic>
          <a:graphicData uri="http://schemas.openxmlformats.org/presentationml/2006/ole">
            <mc:AlternateContent xmlns:mc="http://schemas.openxmlformats.org/markup-compatibility/2006">
              <mc:Choice xmlns:v="urn:schemas-microsoft-com:vml" Requires="v">
                <p:oleObj spid="_x0000_s1270" name="Image" r:id="rId9" imgW="17993520" imgH="17980920" progId="Photoshop.Image.10">
                  <p:embed/>
                </p:oleObj>
              </mc:Choice>
              <mc:Fallback>
                <p:oleObj name="Image" r:id="rId9" imgW="17993520" imgH="17980920" progId="Photoshop.Image.10">
                  <p:embed/>
                  <p:pic>
                    <p:nvPicPr>
                      <p:cNvPr id="0" name=""/>
                      <p:cNvPicPr/>
                      <p:nvPr/>
                    </p:nvPicPr>
                    <p:blipFill>
                      <a:blip r:embed="rId10"/>
                      <a:stretch>
                        <a:fillRect/>
                      </a:stretch>
                    </p:blipFill>
                    <p:spPr>
                      <a:xfrm>
                        <a:off x="2004854" y="4359419"/>
                        <a:ext cx="1576915" cy="1575991"/>
                      </a:xfrm>
                      <a:prstGeom prst="rect">
                        <a:avLst/>
                      </a:prstGeom>
                    </p:spPr>
                  </p:pic>
                </p:oleObj>
              </mc:Fallback>
            </mc:AlternateContent>
          </a:graphicData>
        </a:graphic>
      </p:graphicFrame>
      <p:graphicFrame>
        <p:nvGraphicFramePr>
          <p:cNvPr id="9" name="Объект 8"/>
          <p:cNvGraphicFramePr>
            <a:graphicFrameLocks noChangeAspect="1"/>
          </p:cNvGraphicFramePr>
          <p:nvPr>
            <p:extLst>
              <p:ext uri="{D42A27DB-BD31-4B8C-83A1-F6EECF244321}">
                <p14:modId xmlns:p14="http://schemas.microsoft.com/office/powerpoint/2010/main" val="2548255029"/>
              </p:ext>
            </p:extLst>
          </p:nvPr>
        </p:nvGraphicFramePr>
        <p:xfrm>
          <a:off x="3643430" y="4352318"/>
          <a:ext cx="1588972" cy="1588041"/>
        </p:xfrm>
        <a:graphic>
          <a:graphicData uri="http://schemas.openxmlformats.org/presentationml/2006/ole">
            <mc:AlternateContent xmlns:mc="http://schemas.openxmlformats.org/markup-compatibility/2006">
              <mc:Choice xmlns:v="urn:schemas-microsoft-com:vml" Requires="v">
                <p:oleObj spid="_x0000_s1271" name="Image" r:id="rId11" imgW="17993520" imgH="17980920" progId="Photoshop.Image.10">
                  <p:embed/>
                </p:oleObj>
              </mc:Choice>
              <mc:Fallback>
                <p:oleObj name="Image" r:id="rId11" imgW="17993520" imgH="17980920" progId="Photoshop.Image.10">
                  <p:embed/>
                  <p:pic>
                    <p:nvPicPr>
                      <p:cNvPr id="0" name=""/>
                      <p:cNvPicPr/>
                      <p:nvPr/>
                    </p:nvPicPr>
                    <p:blipFill>
                      <a:blip r:embed="rId12"/>
                      <a:stretch>
                        <a:fillRect/>
                      </a:stretch>
                    </p:blipFill>
                    <p:spPr>
                      <a:xfrm>
                        <a:off x="3643430" y="4352318"/>
                        <a:ext cx="1588972" cy="1588041"/>
                      </a:xfrm>
                      <a:prstGeom prst="rect">
                        <a:avLst/>
                      </a:prstGeom>
                    </p:spPr>
                  </p:pic>
                </p:oleObj>
              </mc:Fallback>
            </mc:AlternateContent>
          </a:graphicData>
        </a:graphic>
      </p:graphicFrame>
      <p:graphicFrame>
        <p:nvGraphicFramePr>
          <p:cNvPr id="10" name="Объект 9"/>
          <p:cNvGraphicFramePr>
            <a:graphicFrameLocks noChangeAspect="1"/>
          </p:cNvGraphicFramePr>
          <p:nvPr>
            <p:extLst>
              <p:ext uri="{D42A27DB-BD31-4B8C-83A1-F6EECF244321}">
                <p14:modId xmlns:p14="http://schemas.microsoft.com/office/powerpoint/2010/main" val="238416724"/>
              </p:ext>
            </p:extLst>
          </p:nvPr>
        </p:nvGraphicFramePr>
        <p:xfrm>
          <a:off x="6949960" y="4357268"/>
          <a:ext cx="1579067" cy="1578142"/>
        </p:xfrm>
        <a:graphic>
          <a:graphicData uri="http://schemas.openxmlformats.org/presentationml/2006/ole">
            <mc:AlternateContent xmlns:mc="http://schemas.openxmlformats.org/markup-compatibility/2006">
              <mc:Choice xmlns:v="urn:schemas-microsoft-com:vml" Requires="v">
                <p:oleObj spid="_x0000_s1272" name="Image" r:id="rId13" imgW="17993520" imgH="17980920" progId="Photoshop.Image.10">
                  <p:embed/>
                </p:oleObj>
              </mc:Choice>
              <mc:Fallback>
                <p:oleObj name="Image" r:id="rId13" imgW="17993520" imgH="17980920" progId="Photoshop.Image.10">
                  <p:embed/>
                  <p:pic>
                    <p:nvPicPr>
                      <p:cNvPr id="0" name=""/>
                      <p:cNvPicPr/>
                      <p:nvPr/>
                    </p:nvPicPr>
                    <p:blipFill>
                      <a:blip r:embed="rId14"/>
                      <a:stretch>
                        <a:fillRect/>
                      </a:stretch>
                    </p:blipFill>
                    <p:spPr>
                      <a:xfrm>
                        <a:off x="6949960" y="4357268"/>
                        <a:ext cx="1579067" cy="1578142"/>
                      </a:xfrm>
                      <a:prstGeom prst="rect">
                        <a:avLst/>
                      </a:prstGeom>
                    </p:spPr>
                  </p:pic>
                </p:oleObj>
              </mc:Fallback>
            </mc:AlternateContent>
          </a:graphicData>
        </a:graphic>
      </p:graphicFrame>
      <p:graphicFrame>
        <p:nvGraphicFramePr>
          <p:cNvPr id="11" name="Объект 10"/>
          <p:cNvGraphicFramePr>
            <a:graphicFrameLocks noChangeAspect="1"/>
          </p:cNvGraphicFramePr>
          <p:nvPr>
            <p:extLst>
              <p:ext uri="{D42A27DB-BD31-4B8C-83A1-F6EECF244321}">
                <p14:modId xmlns:p14="http://schemas.microsoft.com/office/powerpoint/2010/main" val="2227724259"/>
              </p:ext>
            </p:extLst>
          </p:nvPr>
        </p:nvGraphicFramePr>
        <p:xfrm>
          <a:off x="8566176" y="4350982"/>
          <a:ext cx="1585357" cy="1584428"/>
        </p:xfrm>
        <a:graphic>
          <a:graphicData uri="http://schemas.openxmlformats.org/presentationml/2006/ole">
            <mc:AlternateContent xmlns:mc="http://schemas.openxmlformats.org/markup-compatibility/2006">
              <mc:Choice xmlns:v="urn:schemas-microsoft-com:vml" Requires="v">
                <p:oleObj spid="_x0000_s1273" name="Image" r:id="rId15" imgW="17993520" imgH="17980920" progId="Photoshop.Image.10">
                  <p:embed/>
                </p:oleObj>
              </mc:Choice>
              <mc:Fallback>
                <p:oleObj name="Image" r:id="rId15" imgW="17993520" imgH="17980920" progId="Photoshop.Image.10">
                  <p:embed/>
                  <p:pic>
                    <p:nvPicPr>
                      <p:cNvPr id="0" name=""/>
                      <p:cNvPicPr/>
                      <p:nvPr/>
                    </p:nvPicPr>
                    <p:blipFill>
                      <a:blip r:embed="rId16"/>
                      <a:stretch>
                        <a:fillRect/>
                      </a:stretch>
                    </p:blipFill>
                    <p:spPr>
                      <a:xfrm>
                        <a:off x="8566176" y="4350982"/>
                        <a:ext cx="1585357" cy="1584428"/>
                      </a:xfrm>
                      <a:prstGeom prst="rect">
                        <a:avLst/>
                      </a:prstGeom>
                    </p:spPr>
                  </p:pic>
                </p:oleObj>
              </mc:Fallback>
            </mc:AlternateContent>
          </a:graphicData>
        </a:graphic>
      </p:graphicFrame>
      <p:graphicFrame>
        <p:nvGraphicFramePr>
          <p:cNvPr id="12" name="Объект 11"/>
          <p:cNvGraphicFramePr>
            <a:graphicFrameLocks noChangeAspect="1"/>
          </p:cNvGraphicFramePr>
          <p:nvPr>
            <p:extLst>
              <p:ext uri="{D42A27DB-BD31-4B8C-83A1-F6EECF244321}">
                <p14:modId xmlns:p14="http://schemas.microsoft.com/office/powerpoint/2010/main" val="1024872959"/>
              </p:ext>
            </p:extLst>
          </p:nvPr>
        </p:nvGraphicFramePr>
        <p:xfrm>
          <a:off x="10229264" y="4344574"/>
          <a:ext cx="1618523" cy="1617575"/>
        </p:xfrm>
        <a:graphic>
          <a:graphicData uri="http://schemas.openxmlformats.org/presentationml/2006/ole">
            <mc:AlternateContent xmlns:mc="http://schemas.openxmlformats.org/markup-compatibility/2006">
              <mc:Choice xmlns:v="urn:schemas-microsoft-com:vml" Requires="v">
                <p:oleObj spid="_x0000_s1274" name="Image" r:id="rId17" imgW="17993520" imgH="17980920" progId="Photoshop.Image.10">
                  <p:embed/>
                </p:oleObj>
              </mc:Choice>
              <mc:Fallback>
                <p:oleObj name="Image" r:id="rId17" imgW="17993520" imgH="17980920" progId="Photoshop.Image.10">
                  <p:embed/>
                  <p:pic>
                    <p:nvPicPr>
                      <p:cNvPr id="0" name=""/>
                      <p:cNvPicPr/>
                      <p:nvPr/>
                    </p:nvPicPr>
                    <p:blipFill>
                      <a:blip r:embed="rId18"/>
                      <a:stretch>
                        <a:fillRect/>
                      </a:stretch>
                    </p:blipFill>
                    <p:spPr>
                      <a:xfrm>
                        <a:off x="10229264" y="4344574"/>
                        <a:ext cx="1618523" cy="1617575"/>
                      </a:xfrm>
                      <a:prstGeom prst="rect">
                        <a:avLst/>
                      </a:prstGeom>
                    </p:spPr>
                  </p:pic>
                </p:oleObj>
              </mc:Fallback>
            </mc:AlternateContent>
          </a:graphicData>
        </a:graphic>
      </p:graphicFrame>
      <p:graphicFrame>
        <p:nvGraphicFramePr>
          <p:cNvPr id="14" name="Объект 13"/>
          <p:cNvGraphicFramePr>
            <a:graphicFrameLocks noChangeAspect="1"/>
          </p:cNvGraphicFramePr>
          <p:nvPr>
            <p:extLst>
              <p:ext uri="{D42A27DB-BD31-4B8C-83A1-F6EECF244321}">
                <p14:modId xmlns:p14="http://schemas.microsoft.com/office/powerpoint/2010/main" val="35689047"/>
              </p:ext>
            </p:extLst>
          </p:nvPr>
        </p:nvGraphicFramePr>
        <p:xfrm>
          <a:off x="5276966" y="4350982"/>
          <a:ext cx="1615082" cy="1614135"/>
        </p:xfrm>
        <a:graphic>
          <a:graphicData uri="http://schemas.openxmlformats.org/presentationml/2006/ole">
            <mc:AlternateContent xmlns:mc="http://schemas.openxmlformats.org/markup-compatibility/2006">
              <mc:Choice xmlns:v="urn:schemas-microsoft-com:vml" Requires="v">
                <p:oleObj spid="_x0000_s1275" name="Image" r:id="rId19" imgW="17993520" imgH="17980920" progId="Photoshop.Image.10">
                  <p:embed/>
                </p:oleObj>
              </mc:Choice>
              <mc:Fallback>
                <p:oleObj name="Image" r:id="rId19" imgW="17993520" imgH="17980920" progId="Photoshop.Image.10">
                  <p:embed/>
                  <p:pic>
                    <p:nvPicPr>
                      <p:cNvPr id="0" name=""/>
                      <p:cNvPicPr/>
                      <p:nvPr/>
                    </p:nvPicPr>
                    <p:blipFill>
                      <a:blip r:embed="rId20"/>
                      <a:stretch>
                        <a:fillRect/>
                      </a:stretch>
                    </p:blipFill>
                    <p:spPr>
                      <a:xfrm>
                        <a:off x="5276966" y="4350982"/>
                        <a:ext cx="1615082" cy="1614135"/>
                      </a:xfrm>
                      <a:prstGeom prst="rect">
                        <a:avLst/>
                      </a:prstGeom>
                    </p:spPr>
                  </p:pic>
                </p:oleObj>
              </mc:Fallback>
            </mc:AlternateContent>
          </a:graphicData>
        </a:graphic>
      </p:graphicFrame>
    </p:spTree>
    <p:extLst>
      <p:ext uri="{BB962C8B-B14F-4D97-AF65-F5344CB8AC3E}">
        <p14:creationId xmlns:p14="http://schemas.microsoft.com/office/powerpoint/2010/main" val="2394206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3" name="Прямоугольник 12"/>
          <p:cNvSpPr/>
          <p:nvPr/>
        </p:nvSpPr>
        <p:spPr>
          <a:xfrm>
            <a:off x="1735666" y="6597650"/>
            <a:ext cx="9313333" cy="128586"/>
          </a:xfrm>
          <a:prstGeom prst="rect">
            <a:avLst/>
          </a:prstGeom>
          <a:solidFill>
            <a:schemeClr val="bg1">
              <a:alpha val="64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endParaRPr lang="ru-RU" altLang="ru-RU">
              <a:solidFill>
                <a:srgbClr val="000000"/>
              </a:solidFill>
              <a:effectLst>
                <a:outerShdw blurRad="38100" dist="38100" dir="2700000" algn="tl">
                  <a:srgbClr val="C0C0C0"/>
                </a:outerShdw>
              </a:effectLst>
              <a:cs typeface="Times New Roman" panose="02020603050405020304" pitchFamily="18" charset="0"/>
            </a:endParaRPr>
          </a:p>
        </p:txBody>
      </p:sp>
      <p:sp>
        <p:nvSpPr>
          <p:cNvPr id="21507" name="Заголовок 1"/>
          <p:cNvSpPr txBox="1">
            <a:spLocks/>
          </p:cNvSpPr>
          <p:nvPr/>
        </p:nvSpPr>
        <p:spPr bwMode="auto">
          <a:xfrm>
            <a:off x="1143000" y="0"/>
            <a:ext cx="9906000" cy="889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7" tIns="36004" rIns="72007" bIns="36004"/>
          <a:lstStyle>
            <a:lvl1pPr defTabSz="719138">
              <a:lnSpc>
                <a:spcPct val="90000"/>
              </a:lnSpc>
              <a:spcBef>
                <a:spcPts val="1000"/>
              </a:spcBef>
              <a:buFont typeface="Arial" panose="020B0604020202020204" pitchFamily="34" charset="0"/>
              <a:buChar char="•"/>
              <a:tabLst>
                <a:tab pos="9672638" algn="l"/>
              </a:tabLst>
              <a:defRPr sz="2800">
                <a:solidFill>
                  <a:schemeClr val="tx1"/>
                </a:solidFill>
                <a:latin typeface="Calibri" panose="020F0502020204030204" pitchFamily="34" charset="0"/>
              </a:defRPr>
            </a:lvl1pPr>
            <a:lvl2pPr marL="742950" indent="-285750" defTabSz="719138">
              <a:lnSpc>
                <a:spcPct val="90000"/>
              </a:lnSpc>
              <a:spcBef>
                <a:spcPts val="500"/>
              </a:spcBef>
              <a:buFont typeface="Arial" panose="020B0604020202020204" pitchFamily="34" charset="0"/>
              <a:buChar char="•"/>
              <a:tabLst>
                <a:tab pos="9672638" algn="l"/>
              </a:tabLst>
              <a:defRPr sz="2400">
                <a:solidFill>
                  <a:schemeClr val="tx1"/>
                </a:solidFill>
                <a:latin typeface="Calibri" panose="020F0502020204030204" pitchFamily="34" charset="0"/>
              </a:defRPr>
            </a:lvl2pPr>
            <a:lvl3pPr marL="1143000" indent="-228600" defTabSz="719138">
              <a:lnSpc>
                <a:spcPct val="90000"/>
              </a:lnSpc>
              <a:spcBef>
                <a:spcPts val="500"/>
              </a:spcBef>
              <a:buFont typeface="Arial" panose="020B0604020202020204" pitchFamily="34" charset="0"/>
              <a:buChar char="•"/>
              <a:tabLst>
                <a:tab pos="9672638" algn="l"/>
              </a:tabLst>
              <a:defRPr sz="2000">
                <a:solidFill>
                  <a:schemeClr val="tx1"/>
                </a:solidFill>
                <a:latin typeface="Calibri" panose="020F0502020204030204" pitchFamily="34" charset="0"/>
              </a:defRPr>
            </a:lvl3pPr>
            <a:lvl4pPr marL="1600200" indent="-228600" defTabSz="719138">
              <a:lnSpc>
                <a:spcPct val="90000"/>
              </a:lnSpc>
              <a:spcBef>
                <a:spcPts val="500"/>
              </a:spcBef>
              <a:buFont typeface="Arial" panose="020B0604020202020204" pitchFamily="34" charset="0"/>
              <a:buChar char="•"/>
              <a:tabLst>
                <a:tab pos="9672638" algn="l"/>
              </a:tabLst>
              <a:defRPr sz="2000">
                <a:solidFill>
                  <a:schemeClr val="tx1"/>
                </a:solidFill>
                <a:latin typeface="Calibri" panose="020F0502020204030204" pitchFamily="34" charset="0"/>
              </a:defRPr>
            </a:lvl4pPr>
            <a:lvl5pPr marL="2057400" indent="-228600" defTabSz="719138">
              <a:lnSpc>
                <a:spcPct val="90000"/>
              </a:lnSpc>
              <a:spcBef>
                <a:spcPts val="500"/>
              </a:spcBef>
              <a:buFont typeface="Arial" panose="020B0604020202020204" pitchFamily="34" charset="0"/>
              <a:buChar char="•"/>
              <a:tabLst>
                <a:tab pos="9672638" algn="l"/>
              </a:tabLst>
              <a:defRPr sz="2000">
                <a:solidFill>
                  <a:schemeClr val="tx1"/>
                </a:solidFill>
                <a:latin typeface="Calibri" panose="020F0502020204030204" pitchFamily="34" charset="0"/>
              </a:defRPr>
            </a:lvl5pPr>
            <a:lvl6pPr marL="25146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6pPr>
            <a:lvl7pPr marL="29718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7pPr>
            <a:lvl8pPr marL="34290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8pPr>
            <a:lvl9pPr marL="38862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9pPr>
          </a:lstStyle>
          <a:p>
            <a:pPr algn="r">
              <a:lnSpc>
                <a:spcPct val="100000"/>
              </a:lnSpc>
              <a:spcBef>
                <a:spcPct val="0"/>
              </a:spcBef>
              <a:buFontTx/>
              <a:buNone/>
            </a:pPr>
            <a:r>
              <a:rPr lang="ru-RU" altLang="ru-RU" sz="4500">
                <a:solidFill>
                  <a:srgbClr val="FFC000"/>
                </a:solidFill>
                <a:latin typeface="Times New Roman" panose="02020603050405020304" pitchFamily="18" charset="0"/>
              </a:rPr>
              <a:t/>
            </a:r>
            <a:br>
              <a:rPr lang="ru-RU" altLang="ru-RU" sz="4500">
                <a:solidFill>
                  <a:srgbClr val="FFC000"/>
                </a:solidFill>
                <a:latin typeface="Times New Roman" panose="02020603050405020304" pitchFamily="18" charset="0"/>
              </a:rPr>
            </a:br>
            <a:endParaRPr lang="ru-RU" altLang="ru-RU" sz="600">
              <a:solidFill>
                <a:srgbClr val="EEECE1"/>
              </a:solidFill>
              <a:latin typeface="Calibri Light" panose="020F0302020204030204" pitchFamily="34" charset="0"/>
            </a:endParaRPr>
          </a:p>
        </p:txBody>
      </p:sp>
      <p:pic>
        <p:nvPicPr>
          <p:cNvPr id="21508" name="Рисунок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0"/>
            <a:ext cx="12192000" cy="104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descr="Ростехнадзор"/>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46" y="-69340"/>
            <a:ext cx="630331" cy="738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785778" y="29543"/>
            <a:ext cx="4446624" cy="887422"/>
          </a:xfrm>
          <a:prstGeom prst="rect">
            <a:avLst/>
          </a:prstGeom>
          <a:noFill/>
        </p:spPr>
        <p:txBody>
          <a:bodyPr wrap="square">
            <a:spAutoFit/>
          </a:bodyPr>
          <a:lstStyle/>
          <a:p>
            <a:pPr>
              <a:defRPr/>
            </a:pPr>
            <a:r>
              <a:rPr lang="ru-RU" sz="1600" dirty="0" smtClean="0">
                <a:solidFill>
                  <a:schemeClr val="bg1"/>
                </a:solidFill>
                <a:effectLst>
                  <a:outerShdw blurRad="38100" dist="38100" dir="2700000" algn="tl">
                    <a:srgbClr val="000000">
                      <a:alpha val="43137"/>
                    </a:srgbClr>
                  </a:outerShdw>
                </a:effectLst>
              </a:rPr>
              <a:t>Федеральная служба по экологическому, технологическому и атомному надзору</a:t>
            </a:r>
          </a:p>
          <a:p>
            <a:pPr>
              <a:spcBef>
                <a:spcPts val="200"/>
              </a:spcBef>
              <a:defRPr/>
            </a:pPr>
            <a:r>
              <a:rPr lang="ru-RU" dirty="0" smtClean="0">
                <a:solidFill>
                  <a:schemeClr val="bg1"/>
                </a:solidFill>
                <a:effectLst>
                  <a:outerShdw blurRad="38100" dist="38100" dir="2700000" algn="tl">
                    <a:srgbClr val="000000">
                      <a:alpha val="43137"/>
                    </a:srgbClr>
                  </a:outerShdw>
                </a:effectLst>
              </a:rPr>
              <a:t>МТУ РОСТЕХНАДЗОРА</a:t>
            </a:r>
            <a:endParaRPr lang="ru-RU" dirty="0">
              <a:solidFill>
                <a:schemeClr val="bg1"/>
              </a:solidFill>
              <a:effectLst>
                <a:outerShdw blurRad="38100" dist="38100" dir="2700000" algn="tl">
                  <a:srgbClr val="000000">
                    <a:alpha val="43137"/>
                  </a:srgbClr>
                </a:outerShdw>
              </a:effectLst>
            </a:endParaRPr>
          </a:p>
        </p:txBody>
      </p:sp>
      <p:sp>
        <p:nvSpPr>
          <p:cNvPr id="21512" name="Text Box 4"/>
          <p:cNvSpPr txBox="1">
            <a:spLocks noChangeArrowheads="1"/>
          </p:cNvSpPr>
          <p:nvPr/>
        </p:nvSpPr>
        <p:spPr bwMode="auto">
          <a:xfrm>
            <a:off x="0" y="6457279"/>
            <a:ext cx="12192000" cy="32993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7287" tIns="53643" rIns="107287" bIns="5364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defRPr/>
            </a:pPr>
            <a:r>
              <a:rPr lang="ru-RU" sz="1600" dirty="0" smtClean="0">
                <a:solidFill>
                  <a:schemeClr val="bg1"/>
                </a:solidFill>
                <a:effectLst>
                  <a:outerShdw blurRad="38100" dist="38100" dir="2700000" algn="tl">
                    <a:srgbClr val="000000">
                      <a:alpha val="43137"/>
                    </a:srgbClr>
                  </a:outerShdw>
                </a:effectLst>
              </a:rPr>
              <a:t>18.03.2026</a:t>
            </a:r>
            <a:endParaRPr lang="ru-RU" sz="1600" dirty="0">
              <a:solidFill>
                <a:schemeClr val="bg1"/>
              </a:solidFill>
              <a:effectLst>
                <a:outerShdw blurRad="38100" dist="38100" dir="2700000" algn="tl">
                  <a:srgbClr val="000000">
                    <a:alpha val="43137"/>
                  </a:srgbClr>
                </a:outerShdw>
              </a:effectLst>
            </a:endParaRPr>
          </a:p>
        </p:txBody>
      </p:sp>
      <p:graphicFrame>
        <p:nvGraphicFramePr>
          <p:cNvPr id="7" name="Диаграмма 8"/>
          <p:cNvGraphicFramePr>
            <a:graphicFrameLocks noGrp="1"/>
          </p:cNvGraphicFramePr>
          <p:nvPr/>
        </p:nvGraphicFramePr>
        <p:xfrm>
          <a:off x="2147483647" y="2147483647"/>
          <a:ext cx="0" cy="0"/>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5361254" y="0"/>
            <a:ext cx="6563456" cy="707886"/>
          </a:xfrm>
          <a:prstGeom prst="rect">
            <a:avLst/>
          </a:prstGeom>
          <a:noFill/>
        </p:spPr>
        <p:txBody>
          <a:bodyPr wrap="square">
            <a:spAutoFit/>
          </a:bodyPr>
          <a:lstStyle/>
          <a:p>
            <a:pPr>
              <a:defRPr/>
            </a:pPr>
            <a:r>
              <a:rPr lang="ru-RU" sz="2000" dirty="0">
                <a:solidFill>
                  <a:schemeClr val="bg1"/>
                </a:solidFill>
                <a:effectLst>
                  <a:outerShdw blurRad="38100" dist="38100" dir="2700000" algn="tl">
                    <a:srgbClr val="000000">
                      <a:alpha val="43137"/>
                    </a:srgbClr>
                  </a:outerShdw>
                </a:effectLst>
              </a:rPr>
              <a:t>Отдел </a:t>
            </a:r>
            <a:r>
              <a:rPr lang="ru-RU" sz="2000" dirty="0" smtClean="0">
                <a:solidFill>
                  <a:schemeClr val="bg1"/>
                </a:solidFill>
                <a:effectLst>
                  <a:outerShdw blurRad="38100" dist="38100" dir="2700000" algn="tl">
                    <a:srgbClr val="000000">
                      <a:alpha val="43137"/>
                    </a:srgbClr>
                  </a:outerShdw>
                </a:effectLst>
              </a:rPr>
              <a:t>оценок, регистрации ОПО и лицензирования деятельности в области промышленной безопасности</a:t>
            </a:r>
            <a:endParaRPr lang="ru-RU" sz="2000" dirty="0">
              <a:solidFill>
                <a:schemeClr val="bg1"/>
              </a:solidFill>
              <a:effectLst>
                <a:outerShdw blurRad="38100" dist="38100" dir="2700000" algn="tl">
                  <a:srgbClr val="000000">
                    <a:alpha val="43137"/>
                  </a:srgbClr>
                </a:outerShdw>
              </a:effectLst>
            </a:endParaRPr>
          </a:p>
        </p:txBody>
      </p:sp>
      <p:sp>
        <p:nvSpPr>
          <p:cNvPr id="2" name="Овал 1"/>
          <p:cNvSpPr/>
          <p:nvPr/>
        </p:nvSpPr>
        <p:spPr>
          <a:xfrm>
            <a:off x="11656194" y="6248200"/>
            <a:ext cx="525496" cy="5227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10</a:t>
            </a:r>
          </a:p>
        </p:txBody>
      </p:sp>
      <p:graphicFrame>
        <p:nvGraphicFramePr>
          <p:cNvPr id="12" name="Таблица 11"/>
          <p:cNvGraphicFramePr>
            <a:graphicFrameLocks noGrp="1"/>
          </p:cNvGraphicFramePr>
          <p:nvPr>
            <p:extLst>
              <p:ext uri="{D42A27DB-BD31-4B8C-83A1-F6EECF244321}">
                <p14:modId xmlns:p14="http://schemas.microsoft.com/office/powerpoint/2010/main" val="3520504336"/>
              </p:ext>
            </p:extLst>
          </p:nvPr>
        </p:nvGraphicFramePr>
        <p:xfrm>
          <a:off x="86627" y="1015848"/>
          <a:ext cx="11838082" cy="5171376"/>
        </p:xfrm>
        <a:graphic>
          <a:graphicData uri="http://schemas.openxmlformats.org/drawingml/2006/table">
            <a:tbl>
              <a:tblPr firstRow="1" bandRow="1">
                <a:tableStyleId>{5C22544A-7EE6-4342-B048-85BDC9FD1C3A}</a:tableStyleId>
              </a:tblPr>
              <a:tblGrid>
                <a:gridCol w="533916"/>
                <a:gridCol w="4858809"/>
                <a:gridCol w="694115"/>
                <a:gridCol w="5751242"/>
              </a:tblGrid>
              <a:tr h="619994">
                <a:tc>
                  <a:txBody>
                    <a:bodyPr/>
                    <a:lstStyle/>
                    <a:p>
                      <a:endParaRPr lang="ru-RU" sz="1800" dirty="0"/>
                    </a:p>
                  </a:txBody>
                  <a:tcPr marT="45724" marB="45724">
                    <a:solidFill>
                      <a:schemeClr val="bg1"/>
                    </a:solidFill>
                  </a:tcPr>
                </a:tc>
                <a:tc>
                  <a:txBody>
                    <a:bodyPr/>
                    <a:lstStyle/>
                    <a:p>
                      <a:pPr algn="ctr"/>
                      <a:r>
                        <a:rPr lang="ru-RU" sz="1100" b="1" dirty="0" smtClean="0">
                          <a:solidFill>
                            <a:schemeClr val="tx1"/>
                          </a:solidFill>
                          <a:latin typeface="Times New Roman" panose="02020603050405020304" pitchFamily="18" charset="0"/>
                          <a:cs typeface="Times New Roman" panose="02020603050405020304" pitchFamily="18" charset="0"/>
                        </a:rPr>
                        <a:t>Копия текстовой части подраздела «Технологические решения» проектной документации согласно административному регламенту (приказ Ростехнадзора от 08.04.2019 № 140)</a:t>
                      </a:r>
                      <a:endParaRPr lang="ru-RU" sz="1100" b="1" dirty="0">
                        <a:solidFill>
                          <a:schemeClr val="tx1"/>
                        </a:solidFill>
                        <a:latin typeface="Times New Roman" panose="02020603050405020304" pitchFamily="18" charset="0"/>
                        <a:cs typeface="Times New Roman" panose="02020603050405020304" pitchFamily="18" charset="0"/>
                      </a:endParaRPr>
                    </a:p>
                  </a:txBody>
                  <a:tcPr marT="45724" marB="45724">
                    <a:solidFill>
                      <a:schemeClr val="bg1"/>
                    </a:solidFill>
                  </a:tcPr>
                </a:tc>
                <a:tc>
                  <a:txBody>
                    <a:bodyPr/>
                    <a:lstStyle/>
                    <a:p>
                      <a:endParaRPr lang="ru-RU" sz="1100" b="1" dirty="0">
                        <a:latin typeface="Times New Roman" panose="02020603050405020304" pitchFamily="18" charset="0"/>
                        <a:cs typeface="Times New Roman" panose="02020603050405020304" pitchFamily="18" charset="0"/>
                      </a:endParaRPr>
                    </a:p>
                  </a:txBody>
                  <a:tcPr marT="45724" marB="45724">
                    <a:solidFill>
                      <a:schemeClr val="bg1"/>
                    </a:solidFill>
                  </a:tcPr>
                </a:tc>
                <a:tc>
                  <a:txBody>
                    <a:bodyPr/>
                    <a:lstStyle/>
                    <a:p>
                      <a:pPr algn="ctr"/>
                      <a:r>
                        <a:rPr lang="ru-RU" sz="1100" b="1" dirty="0" smtClean="0">
                          <a:solidFill>
                            <a:srgbClr val="C00000"/>
                          </a:solidFill>
                          <a:latin typeface="Times New Roman" panose="02020603050405020304" pitchFamily="18" charset="0"/>
                          <a:cs typeface="Times New Roman" panose="02020603050405020304" pitchFamily="18" charset="0"/>
                        </a:rPr>
                        <a:t>Копия текстовой части подраздела «Технологические решения» проектной документации согласно постановлению Правительства Российской Федерации                      от 03.09.2025 № 1363</a:t>
                      </a:r>
                      <a:endParaRPr lang="ru-RU" sz="1100" b="1" dirty="0">
                        <a:solidFill>
                          <a:srgbClr val="C00000"/>
                        </a:solidFill>
                        <a:latin typeface="Times New Roman" panose="02020603050405020304" pitchFamily="18" charset="0"/>
                        <a:cs typeface="Times New Roman" panose="02020603050405020304" pitchFamily="18" charset="0"/>
                      </a:endParaRPr>
                    </a:p>
                  </a:txBody>
                  <a:tcPr marT="45724" marB="45724">
                    <a:solidFill>
                      <a:schemeClr val="bg1"/>
                    </a:solidFill>
                  </a:tcPr>
                </a:tc>
              </a:tr>
              <a:tr h="1965831">
                <a:tc>
                  <a:txBody>
                    <a:bodyPr/>
                    <a:lstStyle/>
                    <a:p>
                      <a:pPr algn="ctr"/>
                      <a:r>
                        <a:rPr lang="ru-RU" sz="1200" b="1" dirty="0" smtClean="0">
                          <a:latin typeface="Times New Roman" panose="02020603050405020304" pitchFamily="18" charset="0"/>
                          <a:cs typeface="Times New Roman" panose="02020603050405020304" pitchFamily="18" charset="0"/>
                        </a:rPr>
                        <a:t>1.</a:t>
                      </a:r>
                      <a:endParaRPr lang="ru-RU" sz="1200" b="1" dirty="0">
                        <a:latin typeface="Times New Roman" panose="02020603050405020304" pitchFamily="18" charset="0"/>
                        <a:cs typeface="Times New Roman" panose="02020603050405020304" pitchFamily="18" charset="0"/>
                      </a:endParaRPr>
                    </a:p>
                  </a:txBody>
                  <a:tcPr marT="45724" marB="45724"/>
                </a:tc>
                <a:tc>
                  <a:txBody>
                    <a:bodyPr/>
                    <a:lstStyle/>
                    <a:p>
                      <a:r>
                        <a:rPr lang="ru-RU" sz="1100" i="1" dirty="0" smtClean="0">
                          <a:latin typeface="Times New Roman" panose="02020603050405020304" pitchFamily="18" charset="0"/>
                          <a:cs typeface="Times New Roman" panose="02020603050405020304" pitchFamily="18" charset="0"/>
                        </a:rPr>
                        <a:t>Копия текстовой части подраздела «Технологические решения» проектной документации (документации) на производственные объекты капитального строительства (с указанием реквизитов заключения соответствующей экспертизы, утверждения и (или) регистрации в органах исполнительной власти данного заключения экспертизы)</a:t>
                      </a:r>
                    </a:p>
                    <a:p>
                      <a:endParaRPr lang="ru-RU" sz="1100" i="1" dirty="0" smtClean="0">
                        <a:latin typeface="Times New Roman" panose="02020603050405020304" pitchFamily="18" charset="0"/>
                        <a:cs typeface="Times New Roman" panose="02020603050405020304" pitchFamily="18" charset="0"/>
                      </a:endParaRPr>
                    </a:p>
                  </a:txBody>
                  <a:tcPr marT="45724" marB="45724"/>
                </a:tc>
                <a:tc>
                  <a:txBody>
                    <a:bodyPr/>
                    <a:lstStyle/>
                    <a:p>
                      <a:pPr algn="ctr"/>
                      <a:r>
                        <a:rPr lang="ru-RU" sz="1200" b="1" dirty="0" smtClean="0">
                          <a:solidFill>
                            <a:srgbClr val="C00000"/>
                          </a:solidFill>
                          <a:latin typeface="Times New Roman" panose="02020603050405020304" pitchFamily="18" charset="0"/>
                          <a:cs typeface="Times New Roman" panose="02020603050405020304" pitchFamily="18" charset="0"/>
                        </a:rPr>
                        <a:t>1.</a:t>
                      </a:r>
                      <a:endParaRPr lang="ru-RU" sz="1200" b="1" dirty="0">
                        <a:solidFill>
                          <a:srgbClr val="C00000"/>
                        </a:solidFill>
                        <a:latin typeface="Times New Roman" panose="02020603050405020304" pitchFamily="18" charset="0"/>
                        <a:cs typeface="Times New Roman" panose="02020603050405020304" pitchFamily="18" charset="0"/>
                      </a:endParaRPr>
                    </a:p>
                  </a:txBody>
                  <a:tcPr marT="45724" marB="45724"/>
                </a:tc>
                <a:tc>
                  <a:txBody>
                    <a:bodyPr/>
                    <a:lstStyle/>
                    <a:p>
                      <a:r>
                        <a:rPr lang="ru-RU" sz="1100" i="1" dirty="0" smtClean="0">
                          <a:solidFill>
                            <a:srgbClr val="C00000"/>
                          </a:solidFill>
                          <a:latin typeface="Times New Roman" panose="02020603050405020304" pitchFamily="18" charset="0"/>
                          <a:cs typeface="Times New Roman" panose="02020603050405020304" pitchFamily="18" charset="0"/>
                        </a:rPr>
                        <a:t>Копия текстовой части раздела "Технологические решения" проектной документации здания и (или) сооружения на опасном производственном объекте (с указанием реквизитов заключения экспертизы проектной документации соответствующего здания и (или) сооружения) или копия документации на техническое перевооружение опасного производственного объекта (с указанием реквизитов заключения экспертизы промышленной безопасности документации на техническое перевооружение опасного производственного объекта в случае, если документация на техническое перевооружение опасного производственного объекта не входит в состав проектной документации такого объекта)</a:t>
                      </a:r>
                    </a:p>
                    <a:p>
                      <a:endParaRPr lang="ru-RU" sz="1100" i="1" dirty="0" smtClean="0">
                        <a:solidFill>
                          <a:srgbClr val="C00000"/>
                        </a:solidFill>
                        <a:latin typeface="Times New Roman" panose="02020603050405020304" pitchFamily="18" charset="0"/>
                        <a:cs typeface="Times New Roman" panose="02020603050405020304" pitchFamily="18" charset="0"/>
                      </a:endParaRPr>
                    </a:p>
                  </a:txBody>
                  <a:tcPr marT="45724" marB="45724"/>
                </a:tc>
              </a:tr>
              <a:tr h="2585551">
                <a:tc>
                  <a:txBody>
                    <a:bodyPr/>
                    <a:lstStyle/>
                    <a:p>
                      <a:pPr algn="ctr"/>
                      <a:r>
                        <a:rPr lang="ru-RU" sz="1200" b="1" dirty="0" smtClean="0">
                          <a:latin typeface="Times New Roman" panose="02020603050405020304" pitchFamily="18" charset="0"/>
                          <a:cs typeface="Times New Roman" panose="02020603050405020304" pitchFamily="18" charset="0"/>
                        </a:rPr>
                        <a:t>2.</a:t>
                      </a:r>
                      <a:endParaRPr lang="ru-RU" sz="1200" b="1" dirty="0">
                        <a:latin typeface="Times New Roman" panose="02020603050405020304" pitchFamily="18" charset="0"/>
                        <a:cs typeface="Times New Roman" panose="02020603050405020304" pitchFamily="18" charset="0"/>
                      </a:endParaRPr>
                    </a:p>
                  </a:txBody>
                  <a:tcPr marT="45724" marB="45724"/>
                </a:tc>
                <a:tc>
                  <a:txBody>
                    <a:bodyPr/>
                    <a:lstStyle/>
                    <a:p>
                      <a:r>
                        <a:rPr lang="ru-RU" sz="1100" i="1" dirty="0" smtClean="0">
                          <a:latin typeface="Times New Roman" panose="02020603050405020304" pitchFamily="18" charset="0"/>
                          <a:cs typeface="Times New Roman" panose="02020603050405020304" pitchFamily="18" charset="0"/>
                        </a:rPr>
                        <a:t>В случае, если проектная документация ОПО, разработанная до вступления в силу постановления Правительства Российской Федерации от 16 февраля 2008 г. N 87 «О составе разделов проектной документации и требованиях к их содержанию» (далее - постановление Правительства Российской Федерации N 87), не содержит подраздела «Технологические решения», заявителем представляются документы, содержащие сведения об объекте капитального строительства, в объеме, установленном для соответствующего раздела проектной документации Положением о составе разделов проектной документации и требованиях к их содержанию, утвержденным постановлением Правительства Российской Федерации № 87.</a:t>
                      </a:r>
                    </a:p>
                    <a:p>
                      <a:endParaRPr lang="ru-RU" sz="1100" dirty="0">
                        <a:latin typeface="Times New Roman" panose="02020603050405020304" pitchFamily="18" charset="0"/>
                        <a:cs typeface="Times New Roman" panose="02020603050405020304" pitchFamily="18" charset="0"/>
                      </a:endParaRPr>
                    </a:p>
                  </a:txBody>
                  <a:tcPr marT="45724" marB="45724"/>
                </a:tc>
                <a:tc>
                  <a:txBody>
                    <a:bodyPr/>
                    <a:lstStyle/>
                    <a:p>
                      <a:pPr algn="ctr"/>
                      <a:r>
                        <a:rPr lang="ru-RU" sz="1200" b="1" dirty="0" smtClean="0">
                          <a:solidFill>
                            <a:srgbClr val="C00000"/>
                          </a:solidFill>
                          <a:latin typeface="Times New Roman" panose="02020603050405020304" pitchFamily="18" charset="0"/>
                          <a:cs typeface="Times New Roman" panose="02020603050405020304" pitchFamily="18" charset="0"/>
                        </a:rPr>
                        <a:t>2.</a:t>
                      </a:r>
                      <a:endParaRPr lang="ru-RU" sz="1200" b="1" dirty="0">
                        <a:solidFill>
                          <a:srgbClr val="C00000"/>
                        </a:solidFill>
                        <a:latin typeface="Times New Roman" panose="02020603050405020304" pitchFamily="18" charset="0"/>
                        <a:cs typeface="Times New Roman" panose="02020603050405020304" pitchFamily="18" charset="0"/>
                      </a:endParaRPr>
                    </a:p>
                  </a:txBody>
                  <a:tcPr marT="45724" marB="45724"/>
                </a:tc>
                <a:tc>
                  <a:txBody>
                    <a:bodyPr/>
                    <a:lstStyle/>
                    <a:p>
                      <a:r>
                        <a:rPr lang="ru-RU" sz="1100" i="1" dirty="0" smtClean="0">
                          <a:solidFill>
                            <a:srgbClr val="C00000"/>
                          </a:solidFill>
                          <a:latin typeface="Times New Roman" panose="02020603050405020304" pitchFamily="18" charset="0"/>
                          <a:cs typeface="Times New Roman" panose="02020603050405020304" pitchFamily="18" charset="0"/>
                        </a:rPr>
                        <a:t>В случае если проектная документация здания и (или) сооружения на опасном производственном объекте, разработанная до вступления в силу постановления Правительства Российской Федерации от 16 февраля 2008 г. N 87 "О составе разделов проектной документации и требованиях к их содержанию", не содержит раздела "Технологические решения" или проектная документация здания и (или) сооружения на опасном производственном объекте, документация на техническое перевооружение опасного производственного объекта отсутствуют, вместо копии документа, предусмотренного подпунктом "г" пункта 13 настоящих Правил, эксплуатирующая организация представляет в федеральный орган исполнительной власти или Корпорацию копию технологического регламента, разработанного в соответствии с федеральными нормами и правилами в области промышленной безопасности, либо иные документы, содержащие следующие сведения о таких здании, сооружении, объекте:</a:t>
                      </a:r>
                    </a:p>
                    <a:p>
                      <a:r>
                        <a:rPr lang="ru-RU" sz="1100" i="1" dirty="0" smtClean="0">
                          <a:solidFill>
                            <a:srgbClr val="C00000"/>
                          </a:solidFill>
                          <a:latin typeface="Times New Roman" panose="02020603050405020304" pitchFamily="18" charset="0"/>
                          <a:cs typeface="Times New Roman" panose="02020603050405020304" pitchFamily="18" charset="0"/>
                        </a:rPr>
                        <a:t>Подпункты</a:t>
                      </a:r>
                      <a:r>
                        <a:rPr lang="ru-RU" sz="1100" i="1" baseline="0" dirty="0" smtClean="0">
                          <a:solidFill>
                            <a:srgbClr val="C00000"/>
                          </a:solidFill>
                          <a:latin typeface="Times New Roman" panose="02020603050405020304" pitchFamily="18" charset="0"/>
                          <a:cs typeface="Times New Roman" panose="02020603050405020304" pitchFamily="18" charset="0"/>
                        </a:rPr>
                        <a:t> а)-и) пункта 14 Правил</a:t>
                      </a:r>
                      <a:endParaRPr lang="ru-RU" sz="1100" i="1" dirty="0" smtClean="0">
                        <a:solidFill>
                          <a:srgbClr val="C00000"/>
                        </a:solidFill>
                        <a:latin typeface="Times New Roman" panose="02020603050405020304" pitchFamily="18" charset="0"/>
                        <a:cs typeface="Times New Roman" panose="02020603050405020304" pitchFamily="18" charset="0"/>
                      </a:endParaRPr>
                    </a:p>
                  </a:txBody>
                  <a:tcPr marT="45724" marB="45724"/>
                </a:tc>
              </a:tr>
            </a:tbl>
          </a:graphicData>
        </a:graphic>
      </p:graphicFrame>
    </p:spTree>
    <p:extLst>
      <p:ext uri="{BB962C8B-B14F-4D97-AF65-F5344CB8AC3E}">
        <p14:creationId xmlns:p14="http://schemas.microsoft.com/office/powerpoint/2010/main" val="3658305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3" name="Прямоугольник 12"/>
          <p:cNvSpPr/>
          <p:nvPr/>
        </p:nvSpPr>
        <p:spPr>
          <a:xfrm>
            <a:off x="1735666" y="6597650"/>
            <a:ext cx="9313333" cy="128586"/>
          </a:xfrm>
          <a:prstGeom prst="rect">
            <a:avLst/>
          </a:prstGeom>
          <a:solidFill>
            <a:schemeClr val="bg1">
              <a:alpha val="64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endParaRPr lang="ru-RU" altLang="ru-RU">
              <a:solidFill>
                <a:srgbClr val="000000"/>
              </a:solidFill>
              <a:effectLst>
                <a:outerShdw blurRad="38100" dist="38100" dir="2700000" algn="tl">
                  <a:srgbClr val="C0C0C0"/>
                </a:outerShdw>
              </a:effectLst>
              <a:cs typeface="Times New Roman" panose="02020603050405020304" pitchFamily="18" charset="0"/>
            </a:endParaRPr>
          </a:p>
        </p:txBody>
      </p:sp>
      <p:sp>
        <p:nvSpPr>
          <p:cNvPr id="21507" name="Заголовок 1"/>
          <p:cNvSpPr txBox="1">
            <a:spLocks/>
          </p:cNvSpPr>
          <p:nvPr/>
        </p:nvSpPr>
        <p:spPr bwMode="auto">
          <a:xfrm>
            <a:off x="1143000" y="0"/>
            <a:ext cx="9906000" cy="889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7" tIns="36004" rIns="72007" bIns="36004"/>
          <a:lstStyle>
            <a:lvl1pPr defTabSz="719138">
              <a:lnSpc>
                <a:spcPct val="90000"/>
              </a:lnSpc>
              <a:spcBef>
                <a:spcPts val="1000"/>
              </a:spcBef>
              <a:buFont typeface="Arial" panose="020B0604020202020204" pitchFamily="34" charset="0"/>
              <a:buChar char="•"/>
              <a:tabLst>
                <a:tab pos="9672638" algn="l"/>
              </a:tabLst>
              <a:defRPr sz="2800">
                <a:solidFill>
                  <a:schemeClr val="tx1"/>
                </a:solidFill>
                <a:latin typeface="Calibri" panose="020F0502020204030204" pitchFamily="34" charset="0"/>
              </a:defRPr>
            </a:lvl1pPr>
            <a:lvl2pPr marL="742950" indent="-285750" defTabSz="719138">
              <a:lnSpc>
                <a:spcPct val="90000"/>
              </a:lnSpc>
              <a:spcBef>
                <a:spcPts val="500"/>
              </a:spcBef>
              <a:buFont typeface="Arial" panose="020B0604020202020204" pitchFamily="34" charset="0"/>
              <a:buChar char="•"/>
              <a:tabLst>
                <a:tab pos="9672638" algn="l"/>
              </a:tabLst>
              <a:defRPr sz="2400">
                <a:solidFill>
                  <a:schemeClr val="tx1"/>
                </a:solidFill>
                <a:latin typeface="Calibri" panose="020F0502020204030204" pitchFamily="34" charset="0"/>
              </a:defRPr>
            </a:lvl2pPr>
            <a:lvl3pPr marL="1143000" indent="-228600" defTabSz="719138">
              <a:lnSpc>
                <a:spcPct val="90000"/>
              </a:lnSpc>
              <a:spcBef>
                <a:spcPts val="500"/>
              </a:spcBef>
              <a:buFont typeface="Arial" panose="020B0604020202020204" pitchFamily="34" charset="0"/>
              <a:buChar char="•"/>
              <a:tabLst>
                <a:tab pos="9672638" algn="l"/>
              </a:tabLst>
              <a:defRPr sz="2000">
                <a:solidFill>
                  <a:schemeClr val="tx1"/>
                </a:solidFill>
                <a:latin typeface="Calibri" panose="020F0502020204030204" pitchFamily="34" charset="0"/>
              </a:defRPr>
            </a:lvl3pPr>
            <a:lvl4pPr marL="1600200" indent="-228600" defTabSz="719138">
              <a:lnSpc>
                <a:spcPct val="90000"/>
              </a:lnSpc>
              <a:spcBef>
                <a:spcPts val="500"/>
              </a:spcBef>
              <a:buFont typeface="Arial" panose="020B0604020202020204" pitchFamily="34" charset="0"/>
              <a:buChar char="•"/>
              <a:tabLst>
                <a:tab pos="9672638" algn="l"/>
              </a:tabLst>
              <a:defRPr sz="2000">
                <a:solidFill>
                  <a:schemeClr val="tx1"/>
                </a:solidFill>
                <a:latin typeface="Calibri" panose="020F0502020204030204" pitchFamily="34" charset="0"/>
              </a:defRPr>
            </a:lvl4pPr>
            <a:lvl5pPr marL="2057400" indent="-228600" defTabSz="719138">
              <a:lnSpc>
                <a:spcPct val="90000"/>
              </a:lnSpc>
              <a:spcBef>
                <a:spcPts val="500"/>
              </a:spcBef>
              <a:buFont typeface="Arial" panose="020B0604020202020204" pitchFamily="34" charset="0"/>
              <a:buChar char="•"/>
              <a:tabLst>
                <a:tab pos="9672638" algn="l"/>
              </a:tabLst>
              <a:defRPr sz="2000">
                <a:solidFill>
                  <a:schemeClr val="tx1"/>
                </a:solidFill>
                <a:latin typeface="Calibri" panose="020F0502020204030204" pitchFamily="34" charset="0"/>
              </a:defRPr>
            </a:lvl5pPr>
            <a:lvl6pPr marL="25146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6pPr>
            <a:lvl7pPr marL="29718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7pPr>
            <a:lvl8pPr marL="34290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8pPr>
            <a:lvl9pPr marL="38862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9pPr>
          </a:lstStyle>
          <a:p>
            <a:pPr algn="r">
              <a:lnSpc>
                <a:spcPct val="100000"/>
              </a:lnSpc>
              <a:spcBef>
                <a:spcPct val="0"/>
              </a:spcBef>
              <a:buFontTx/>
              <a:buNone/>
            </a:pPr>
            <a:r>
              <a:rPr lang="ru-RU" altLang="ru-RU" sz="4500">
                <a:solidFill>
                  <a:srgbClr val="FFC000"/>
                </a:solidFill>
                <a:latin typeface="Times New Roman" panose="02020603050405020304" pitchFamily="18" charset="0"/>
              </a:rPr>
              <a:t/>
            </a:r>
            <a:br>
              <a:rPr lang="ru-RU" altLang="ru-RU" sz="4500">
                <a:solidFill>
                  <a:srgbClr val="FFC000"/>
                </a:solidFill>
                <a:latin typeface="Times New Roman" panose="02020603050405020304" pitchFamily="18" charset="0"/>
              </a:rPr>
            </a:br>
            <a:endParaRPr lang="ru-RU" altLang="ru-RU" sz="600">
              <a:solidFill>
                <a:srgbClr val="EEECE1"/>
              </a:solidFill>
              <a:latin typeface="Calibri Light" panose="020F0302020204030204" pitchFamily="34" charset="0"/>
            </a:endParaRPr>
          </a:p>
        </p:txBody>
      </p:sp>
      <p:pic>
        <p:nvPicPr>
          <p:cNvPr id="21508" name="Рисунок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0"/>
            <a:ext cx="12192000" cy="104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descr="Ростехнадзор"/>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46" y="-69340"/>
            <a:ext cx="630331" cy="738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785778" y="29543"/>
            <a:ext cx="4446624" cy="887422"/>
          </a:xfrm>
          <a:prstGeom prst="rect">
            <a:avLst/>
          </a:prstGeom>
          <a:noFill/>
        </p:spPr>
        <p:txBody>
          <a:bodyPr wrap="square">
            <a:spAutoFit/>
          </a:bodyPr>
          <a:lstStyle/>
          <a:p>
            <a:pPr>
              <a:defRPr/>
            </a:pPr>
            <a:r>
              <a:rPr lang="ru-RU" sz="1600" dirty="0" smtClean="0">
                <a:solidFill>
                  <a:schemeClr val="bg1"/>
                </a:solidFill>
                <a:effectLst>
                  <a:outerShdw blurRad="38100" dist="38100" dir="2700000" algn="tl">
                    <a:srgbClr val="000000">
                      <a:alpha val="43137"/>
                    </a:srgbClr>
                  </a:outerShdw>
                </a:effectLst>
              </a:rPr>
              <a:t>Федеральная служба по экологическому, технологическому и атомному надзору</a:t>
            </a:r>
          </a:p>
          <a:p>
            <a:pPr>
              <a:spcBef>
                <a:spcPts val="200"/>
              </a:spcBef>
              <a:defRPr/>
            </a:pPr>
            <a:r>
              <a:rPr lang="ru-RU" dirty="0" smtClean="0">
                <a:solidFill>
                  <a:schemeClr val="bg1"/>
                </a:solidFill>
                <a:effectLst>
                  <a:outerShdw blurRad="38100" dist="38100" dir="2700000" algn="tl">
                    <a:srgbClr val="000000">
                      <a:alpha val="43137"/>
                    </a:srgbClr>
                  </a:outerShdw>
                </a:effectLst>
              </a:rPr>
              <a:t>МТУ РОСТЕХНАДЗОРА</a:t>
            </a:r>
            <a:endParaRPr lang="ru-RU" dirty="0">
              <a:solidFill>
                <a:schemeClr val="bg1"/>
              </a:solidFill>
              <a:effectLst>
                <a:outerShdw blurRad="38100" dist="38100" dir="2700000" algn="tl">
                  <a:srgbClr val="000000">
                    <a:alpha val="43137"/>
                  </a:srgbClr>
                </a:outerShdw>
              </a:effectLst>
            </a:endParaRPr>
          </a:p>
        </p:txBody>
      </p:sp>
      <p:sp>
        <p:nvSpPr>
          <p:cNvPr id="21512" name="Text Box 4"/>
          <p:cNvSpPr txBox="1">
            <a:spLocks noChangeArrowheads="1"/>
          </p:cNvSpPr>
          <p:nvPr/>
        </p:nvSpPr>
        <p:spPr bwMode="auto">
          <a:xfrm>
            <a:off x="0" y="6457279"/>
            <a:ext cx="12192000" cy="32993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7287" tIns="53643" rIns="107287" bIns="5364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defRPr/>
            </a:pPr>
            <a:r>
              <a:rPr lang="ru-RU" sz="1600" dirty="0" smtClean="0">
                <a:solidFill>
                  <a:schemeClr val="bg1"/>
                </a:solidFill>
                <a:effectLst>
                  <a:outerShdw blurRad="38100" dist="38100" dir="2700000" algn="tl">
                    <a:srgbClr val="000000">
                      <a:alpha val="43137"/>
                    </a:srgbClr>
                  </a:outerShdw>
                </a:effectLst>
              </a:rPr>
              <a:t>18.03.2026</a:t>
            </a:r>
            <a:endParaRPr lang="ru-RU" sz="1600" dirty="0">
              <a:solidFill>
                <a:schemeClr val="bg1"/>
              </a:solidFill>
              <a:effectLst>
                <a:outerShdw blurRad="38100" dist="38100" dir="2700000" algn="tl">
                  <a:srgbClr val="000000">
                    <a:alpha val="43137"/>
                  </a:srgbClr>
                </a:outerShdw>
              </a:effectLst>
            </a:endParaRPr>
          </a:p>
        </p:txBody>
      </p:sp>
      <p:graphicFrame>
        <p:nvGraphicFramePr>
          <p:cNvPr id="7" name="Диаграмма 8"/>
          <p:cNvGraphicFramePr>
            <a:graphicFrameLocks noGrp="1"/>
          </p:cNvGraphicFramePr>
          <p:nvPr/>
        </p:nvGraphicFramePr>
        <p:xfrm>
          <a:off x="2147483647" y="2147483647"/>
          <a:ext cx="0" cy="0"/>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5361254" y="0"/>
            <a:ext cx="6563456" cy="707886"/>
          </a:xfrm>
          <a:prstGeom prst="rect">
            <a:avLst/>
          </a:prstGeom>
          <a:noFill/>
        </p:spPr>
        <p:txBody>
          <a:bodyPr wrap="square">
            <a:spAutoFit/>
          </a:bodyPr>
          <a:lstStyle/>
          <a:p>
            <a:pPr>
              <a:defRPr/>
            </a:pPr>
            <a:r>
              <a:rPr lang="ru-RU" sz="2000" dirty="0">
                <a:solidFill>
                  <a:schemeClr val="bg1"/>
                </a:solidFill>
                <a:effectLst>
                  <a:outerShdw blurRad="38100" dist="38100" dir="2700000" algn="tl">
                    <a:srgbClr val="000000">
                      <a:alpha val="43137"/>
                    </a:srgbClr>
                  </a:outerShdw>
                </a:effectLst>
              </a:rPr>
              <a:t>Отдел </a:t>
            </a:r>
            <a:r>
              <a:rPr lang="ru-RU" sz="2000" dirty="0" smtClean="0">
                <a:solidFill>
                  <a:schemeClr val="bg1"/>
                </a:solidFill>
                <a:effectLst>
                  <a:outerShdw blurRad="38100" dist="38100" dir="2700000" algn="tl">
                    <a:srgbClr val="000000">
                      <a:alpha val="43137"/>
                    </a:srgbClr>
                  </a:outerShdw>
                </a:effectLst>
              </a:rPr>
              <a:t>оценок, регистрации ОПО и лицензирования деятельности в области промышленной безопасности</a:t>
            </a:r>
            <a:endParaRPr lang="ru-RU" sz="2000" dirty="0">
              <a:solidFill>
                <a:schemeClr val="bg1"/>
              </a:solidFill>
              <a:effectLst>
                <a:outerShdw blurRad="38100" dist="38100" dir="2700000" algn="tl">
                  <a:srgbClr val="000000">
                    <a:alpha val="43137"/>
                  </a:srgbClr>
                </a:outerShdw>
              </a:effectLst>
            </a:endParaRPr>
          </a:p>
        </p:txBody>
      </p:sp>
      <p:sp>
        <p:nvSpPr>
          <p:cNvPr id="2" name="Овал 1"/>
          <p:cNvSpPr/>
          <p:nvPr/>
        </p:nvSpPr>
        <p:spPr>
          <a:xfrm>
            <a:off x="11656194" y="6248200"/>
            <a:ext cx="525496" cy="5227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11</a:t>
            </a:r>
          </a:p>
        </p:txBody>
      </p:sp>
      <p:graphicFrame>
        <p:nvGraphicFramePr>
          <p:cNvPr id="12" name="Таблица 11"/>
          <p:cNvGraphicFramePr>
            <a:graphicFrameLocks noGrp="1"/>
          </p:cNvGraphicFramePr>
          <p:nvPr>
            <p:extLst>
              <p:ext uri="{D42A27DB-BD31-4B8C-83A1-F6EECF244321}">
                <p14:modId xmlns:p14="http://schemas.microsoft.com/office/powerpoint/2010/main" val="1916481780"/>
              </p:ext>
            </p:extLst>
          </p:nvPr>
        </p:nvGraphicFramePr>
        <p:xfrm>
          <a:off x="155446" y="1011211"/>
          <a:ext cx="11885758" cy="4658068"/>
        </p:xfrm>
        <a:graphic>
          <a:graphicData uri="http://schemas.openxmlformats.org/drawingml/2006/table">
            <a:tbl>
              <a:tblPr/>
              <a:tblGrid>
                <a:gridCol w="8404990"/>
                <a:gridCol w="1741441"/>
                <a:gridCol w="1739327"/>
              </a:tblGrid>
              <a:tr h="50652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Административные процедуры</a:t>
                      </a:r>
                    </a:p>
                  </a:txBody>
                  <a:tcPr marL="73574" marR="74610" marT="37304" marB="373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ОЦС1</a:t>
                      </a:r>
                    </a:p>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срок р/д</a:t>
                      </a:r>
                    </a:p>
                  </a:txBody>
                  <a:tcPr marL="73574" marR="74610" marT="37304" marB="373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ОЦС2</a:t>
                      </a:r>
                    </a:p>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срок р/д</a:t>
                      </a:r>
                    </a:p>
                  </a:txBody>
                  <a:tcPr marL="73574" marR="74610" marT="37304" marB="373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270363">
                <a:tc>
                  <a:txBody>
                    <a:bodyPr/>
                    <a:lstStyle>
                      <a:lvl1pPr marL="228600" indent="-228600" defTabSz="579438">
                        <a:spcBef>
                          <a:spcPct val="20000"/>
                        </a:spcBef>
                        <a:defRPr sz="2800">
                          <a:solidFill>
                            <a:schemeClr val="tx1"/>
                          </a:solidFill>
                          <a:latin typeface="Arial" panose="020B0604020202020204" pitchFamily="34" charset="0"/>
                        </a:defRPr>
                      </a:lvl1pPr>
                      <a:lvl2pPr marL="742950" indent="-285750" defTabSz="579438">
                        <a:spcBef>
                          <a:spcPct val="20000"/>
                        </a:spcBef>
                        <a:defRPr sz="2400">
                          <a:solidFill>
                            <a:schemeClr val="tx1"/>
                          </a:solidFill>
                          <a:latin typeface="Arial" panose="020B0604020202020204" pitchFamily="34" charset="0"/>
                        </a:defRPr>
                      </a:lvl2pPr>
                      <a:lvl3pPr marL="1143000" indent="-228600" defTabSz="579438">
                        <a:spcBef>
                          <a:spcPct val="20000"/>
                        </a:spcBef>
                        <a:defRPr sz="2000">
                          <a:solidFill>
                            <a:schemeClr val="tx1"/>
                          </a:solidFill>
                          <a:latin typeface="Arial" panose="020B0604020202020204" pitchFamily="34" charset="0"/>
                        </a:defRPr>
                      </a:lvl3pPr>
                      <a:lvl4pPr marL="1600200" indent="-228600" defTabSz="579438">
                        <a:spcBef>
                          <a:spcPct val="20000"/>
                        </a:spcBef>
                        <a:defRPr>
                          <a:solidFill>
                            <a:schemeClr val="tx1"/>
                          </a:solidFill>
                          <a:latin typeface="Arial" panose="020B0604020202020204" pitchFamily="34" charset="0"/>
                        </a:defRPr>
                      </a:lvl4pPr>
                      <a:lvl5pPr marL="2057400" indent="-228600" defTabSz="579438">
                        <a:spcBef>
                          <a:spcPct val="20000"/>
                        </a:spcBef>
                        <a:defRPr>
                          <a:solidFill>
                            <a:schemeClr val="tx1"/>
                          </a:solidFill>
                          <a:latin typeface="Arial" panose="020B0604020202020204" pitchFamily="34" charset="0"/>
                        </a:defRPr>
                      </a:lvl5pPr>
                      <a:lvl6pPr marL="2514600" indent="-228600" defTabSz="579438" eaLnBrk="0" fontAlgn="base" hangingPunct="0">
                        <a:spcBef>
                          <a:spcPct val="20000"/>
                        </a:spcBef>
                        <a:spcAft>
                          <a:spcPct val="0"/>
                        </a:spcAft>
                        <a:defRPr>
                          <a:solidFill>
                            <a:schemeClr val="tx1"/>
                          </a:solidFill>
                          <a:latin typeface="Arial" panose="020B0604020202020204" pitchFamily="34" charset="0"/>
                        </a:defRPr>
                      </a:lvl6pPr>
                      <a:lvl7pPr marL="2971800" indent="-228600" defTabSz="579438" eaLnBrk="0" fontAlgn="base" hangingPunct="0">
                        <a:spcBef>
                          <a:spcPct val="20000"/>
                        </a:spcBef>
                        <a:spcAft>
                          <a:spcPct val="0"/>
                        </a:spcAft>
                        <a:defRPr>
                          <a:solidFill>
                            <a:schemeClr val="tx1"/>
                          </a:solidFill>
                          <a:latin typeface="Arial" panose="020B0604020202020204" pitchFamily="34" charset="0"/>
                        </a:defRPr>
                      </a:lvl7pPr>
                      <a:lvl8pPr marL="3429000" indent="-228600" defTabSz="579438" eaLnBrk="0" fontAlgn="base" hangingPunct="0">
                        <a:spcBef>
                          <a:spcPct val="20000"/>
                        </a:spcBef>
                        <a:spcAft>
                          <a:spcPct val="0"/>
                        </a:spcAft>
                        <a:defRPr>
                          <a:solidFill>
                            <a:schemeClr val="tx1"/>
                          </a:solidFill>
                          <a:latin typeface="Arial" panose="020B0604020202020204" pitchFamily="34" charset="0"/>
                        </a:defRPr>
                      </a:lvl8pPr>
                      <a:lvl9pPr marL="3886200" indent="-228600" defTabSz="579438" eaLnBrk="0" fontAlgn="base" hangingPunct="0">
                        <a:spcBef>
                          <a:spcPct val="20000"/>
                        </a:spcBef>
                        <a:spcAft>
                          <a:spcPct val="0"/>
                        </a:spcAft>
                        <a:defRPr>
                          <a:solidFill>
                            <a:schemeClr val="tx1"/>
                          </a:solidFill>
                          <a:latin typeface="Arial" panose="020B0604020202020204" pitchFamily="34" charset="0"/>
                        </a:defRPr>
                      </a:lvl9pPr>
                    </a:lstStyle>
                    <a:p>
                      <a:pPr marL="228600" marR="0" lvl="0" indent="-228600" algn="l" defTabSz="579438" rtl="0" eaLnBrk="1" fontAlgn="base" latinLnBrk="0" hangingPunct="1">
                        <a:lnSpc>
                          <a:spcPct val="100000"/>
                        </a:lnSpc>
                        <a:spcBef>
                          <a:spcPct val="0"/>
                        </a:spcBef>
                        <a:spcAft>
                          <a:spcPct val="0"/>
                        </a:spcAft>
                        <a:buClrTx/>
                        <a:buSzTx/>
                        <a:buFontTx/>
                        <a:buAutoNum type="arabicPeriod"/>
                        <a:tabLst/>
                      </a:pP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Регистрация заявления и комплекта документов</a:t>
                      </a:r>
                    </a:p>
                  </a:txBody>
                  <a:tcPr marL="176151" marR="59062" marT="1554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579438">
                        <a:spcBef>
                          <a:spcPct val="20000"/>
                        </a:spcBef>
                        <a:defRPr sz="2800">
                          <a:solidFill>
                            <a:schemeClr val="tx1"/>
                          </a:solidFill>
                          <a:latin typeface="Arial" panose="020B0604020202020204" pitchFamily="34" charset="0"/>
                        </a:defRPr>
                      </a:lvl1pPr>
                      <a:lvl2pPr marL="742950" indent="-285750" defTabSz="579438">
                        <a:spcBef>
                          <a:spcPct val="20000"/>
                        </a:spcBef>
                        <a:defRPr sz="2400">
                          <a:solidFill>
                            <a:schemeClr val="tx1"/>
                          </a:solidFill>
                          <a:latin typeface="Arial" panose="020B0604020202020204" pitchFamily="34" charset="0"/>
                        </a:defRPr>
                      </a:lvl2pPr>
                      <a:lvl3pPr marL="1143000" indent="-228600" defTabSz="579438">
                        <a:spcBef>
                          <a:spcPct val="20000"/>
                        </a:spcBef>
                        <a:defRPr sz="2000">
                          <a:solidFill>
                            <a:schemeClr val="tx1"/>
                          </a:solidFill>
                          <a:latin typeface="Arial" panose="020B0604020202020204" pitchFamily="34" charset="0"/>
                        </a:defRPr>
                      </a:lvl3pPr>
                      <a:lvl4pPr marL="1600200" indent="-228600" defTabSz="579438">
                        <a:spcBef>
                          <a:spcPct val="20000"/>
                        </a:spcBef>
                        <a:defRPr>
                          <a:solidFill>
                            <a:schemeClr val="tx1"/>
                          </a:solidFill>
                          <a:latin typeface="Arial" panose="020B0604020202020204" pitchFamily="34" charset="0"/>
                        </a:defRPr>
                      </a:lvl4pPr>
                      <a:lvl5pPr marL="2057400" indent="-228600" defTabSz="579438">
                        <a:spcBef>
                          <a:spcPct val="20000"/>
                        </a:spcBef>
                        <a:defRPr>
                          <a:solidFill>
                            <a:schemeClr val="tx1"/>
                          </a:solidFill>
                          <a:latin typeface="Arial" panose="020B0604020202020204" pitchFamily="34" charset="0"/>
                        </a:defRPr>
                      </a:lvl5pPr>
                      <a:lvl6pPr marL="2514600" indent="-228600" defTabSz="579438" eaLnBrk="0" fontAlgn="base" hangingPunct="0">
                        <a:spcBef>
                          <a:spcPct val="20000"/>
                        </a:spcBef>
                        <a:spcAft>
                          <a:spcPct val="0"/>
                        </a:spcAft>
                        <a:defRPr>
                          <a:solidFill>
                            <a:schemeClr val="tx1"/>
                          </a:solidFill>
                          <a:latin typeface="Arial" panose="020B0604020202020204" pitchFamily="34" charset="0"/>
                        </a:defRPr>
                      </a:lvl6pPr>
                      <a:lvl7pPr marL="2971800" indent="-228600" defTabSz="579438" eaLnBrk="0" fontAlgn="base" hangingPunct="0">
                        <a:spcBef>
                          <a:spcPct val="20000"/>
                        </a:spcBef>
                        <a:spcAft>
                          <a:spcPct val="0"/>
                        </a:spcAft>
                        <a:defRPr>
                          <a:solidFill>
                            <a:schemeClr val="tx1"/>
                          </a:solidFill>
                          <a:latin typeface="Arial" panose="020B0604020202020204" pitchFamily="34" charset="0"/>
                        </a:defRPr>
                      </a:lvl7pPr>
                      <a:lvl8pPr marL="3429000" indent="-228600" defTabSz="579438" eaLnBrk="0" fontAlgn="base" hangingPunct="0">
                        <a:spcBef>
                          <a:spcPct val="20000"/>
                        </a:spcBef>
                        <a:spcAft>
                          <a:spcPct val="0"/>
                        </a:spcAft>
                        <a:defRPr>
                          <a:solidFill>
                            <a:schemeClr val="tx1"/>
                          </a:solidFill>
                          <a:latin typeface="Arial" panose="020B0604020202020204" pitchFamily="34" charset="0"/>
                        </a:defRPr>
                      </a:lvl8pPr>
                      <a:lvl9pPr marL="3886200" indent="-228600" defTabSz="579438"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579438"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a:t>
                      </a:r>
                    </a:p>
                  </a:txBody>
                  <a:tcPr marL="176151" marR="59062" marT="1554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579438">
                        <a:spcBef>
                          <a:spcPct val="20000"/>
                        </a:spcBef>
                        <a:defRPr sz="2800">
                          <a:solidFill>
                            <a:schemeClr val="tx1"/>
                          </a:solidFill>
                          <a:latin typeface="Arial" panose="020B0604020202020204" pitchFamily="34" charset="0"/>
                        </a:defRPr>
                      </a:lvl1pPr>
                      <a:lvl2pPr marL="742950" indent="-285750" defTabSz="579438">
                        <a:spcBef>
                          <a:spcPct val="20000"/>
                        </a:spcBef>
                        <a:defRPr sz="2400">
                          <a:solidFill>
                            <a:schemeClr val="tx1"/>
                          </a:solidFill>
                          <a:latin typeface="Arial" panose="020B0604020202020204" pitchFamily="34" charset="0"/>
                        </a:defRPr>
                      </a:lvl2pPr>
                      <a:lvl3pPr marL="1143000" indent="-228600" defTabSz="579438">
                        <a:spcBef>
                          <a:spcPct val="20000"/>
                        </a:spcBef>
                        <a:defRPr sz="2000">
                          <a:solidFill>
                            <a:schemeClr val="tx1"/>
                          </a:solidFill>
                          <a:latin typeface="Arial" panose="020B0604020202020204" pitchFamily="34" charset="0"/>
                        </a:defRPr>
                      </a:lvl3pPr>
                      <a:lvl4pPr marL="1600200" indent="-228600" defTabSz="579438">
                        <a:spcBef>
                          <a:spcPct val="20000"/>
                        </a:spcBef>
                        <a:defRPr>
                          <a:solidFill>
                            <a:schemeClr val="tx1"/>
                          </a:solidFill>
                          <a:latin typeface="Arial" panose="020B0604020202020204" pitchFamily="34" charset="0"/>
                        </a:defRPr>
                      </a:lvl4pPr>
                      <a:lvl5pPr marL="2057400" indent="-228600" defTabSz="579438">
                        <a:spcBef>
                          <a:spcPct val="20000"/>
                        </a:spcBef>
                        <a:defRPr>
                          <a:solidFill>
                            <a:schemeClr val="tx1"/>
                          </a:solidFill>
                          <a:latin typeface="Arial" panose="020B0604020202020204" pitchFamily="34" charset="0"/>
                        </a:defRPr>
                      </a:lvl5pPr>
                      <a:lvl6pPr marL="2514600" indent="-228600" defTabSz="579438" eaLnBrk="0" fontAlgn="base" hangingPunct="0">
                        <a:spcBef>
                          <a:spcPct val="20000"/>
                        </a:spcBef>
                        <a:spcAft>
                          <a:spcPct val="0"/>
                        </a:spcAft>
                        <a:defRPr>
                          <a:solidFill>
                            <a:schemeClr val="tx1"/>
                          </a:solidFill>
                          <a:latin typeface="Arial" panose="020B0604020202020204" pitchFamily="34" charset="0"/>
                        </a:defRPr>
                      </a:lvl6pPr>
                      <a:lvl7pPr marL="2971800" indent="-228600" defTabSz="579438" eaLnBrk="0" fontAlgn="base" hangingPunct="0">
                        <a:spcBef>
                          <a:spcPct val="20000"/>
                        </a:spcBef>
                        <a:spcAft>
                          <a:spcPct val="0"/>
                        </a:spcAft>
                        <a:defRPr>
                          <a:solidFill>
                            <a:schemeClr val="tx1"/>
                          </a:solidFill>
                          <a:latin typeface="Arial" panose="020B0604020202020204" pitchFamily="34" charset="0"/>
                        </a:defRPr>
                      </a:lvl7pPr>
                      <a:lvl8pPr marL="3429000" indent="-228600" defTabSz="579438" eaLnBrk="0" fontAlgn="base" hangingPunct="0">
                        <a:spcBef>
                          <a:spcPct val="20000"/>
                        </a:spcBef>
                        <a:spcAft>
                          <a:spcPct val="0"/>
                        </a:spcAft>
                        <a:defRPr>
                          <a:solidFill>
                            <a:schemeClr val="tx1"/>
                          </a:solidFill>
                          <a:latin typeface="Arial" panose="020B0604020202020204" pitchFamily="34" charset="0"/>
                        </a:defRPr>
                      </a:lvl8pPr>
                      <a:lvl9pPr marL="3886200" indent="-228600" defTabSz="579438"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579438"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a:t>
                      </a:r>
                    </a:p>
                  </a:txBody>
                  <a:tcPr marL="176151" marR="59062" marT="1554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239419">
                <a:tc>
                  <a:txBody>
                    <a:bodyPr/>
                    <a:lstStyle>
                      <a:lvl1pPr defTabSz="579438">
                        <a:spcBef>
                          <a:spcPct val="20000"/>
                        </a:spcBef>
                        <a:defRPr sz="2800">
                          <a:solidFill>
                            <a:schemeClr val="tx1"/>
                          </a:solidFill>
                          <a:latin typeface="Arial" panose="020B0604020202020204" pitchFamily="34" charset="0"/>
                        </a:defRPr>
                      </a:lvl1pPr>
                      <a:lvl2pPr marL="742950" indent="-285750" defTabSz="579438">
                        <a:spcBef>
                          <a:spcPct val="20000"/>
                        </a:spcBef>
                        <a:defRPr sz="2400">
                          <a:solidFill>
                            <a:schemeClr val="tx1"/>
                          </a:solidFill>
                          <a:latin typeface="Arial" panose="020B0604020202020204" pitchFamily="34" charset="0"/>
                        </a:defRPr>
                      </a:lvl2pPr>
                      <a:lvl3pPr marL="1143000" indent="-228600" defTabSz="579438">
                        <a:spcBef>
                          <a:spcPct val="20000"/>
                        </a:spcBef>
                        <a:defRPr sz="2000">
                          <a:solidFill>
                            <a:schemeClr val="tx1"/>
                          </a:solidFill>
                          <a:latin typeface="Arial" panose="020B0604020202020204" pitchFamily="34" charset="0"/>
                        </a:defRPr>
                      </a:lvl3pPr>
                      <a:lvl4pPr marL="1600200" indent="-228600" defTabSz="579438">
                        <a:spcBef>
                          <a:spcPct val="20000"/>
                        </a:spcBef>
                        <a:defRPr>
                          <a:solidFill>
                            <a:schemeClr val="tx1"/>
                          </a:solidFill>
                          <a:latin typeface="Arial" panose="020B0604020202020204" pitchFamily="34" charset="0"/>
                        </a:defRPr>
                      </a:lvl4pPr>
                      <a:lvl5pPr marL="2057400" indent="-228600" defTabSz="579438">
                        <a:spcBef>
                          <a:spcPct val="20000"/>
                        </a:spcBef>
                        <a:defRPr>
                          <a:solidFill>
                            <a:schemeClr val="tx1"/>
                          </a:solidFill>
                          <a:latin typeface="Arial" panose="020B0604020202020204" pitchFamily="34" charset="0"/>
                        </a:defRPr>
                      </a:lvl5pPr>
                      <a:lvl6pPr marL="2514600" indent="-228600" defTabSz="579438" eaLnBrk="0" fontAlgn="base" hangingPunct="0">
                        <a:spcBef>
                          <a:spcPct val="20000"/>
                        </a:spcBef>
                        <a:spcAft>
                          <a:spcPct val="0"/>
                        </a:spcAft>
                        <a:defRPr>
                          <a:solidFill>
                            <a:schemeClr val="tx1"/>
                          </a:solidFill>
                          <a:latin typeface="Arial" panose="020B0604020202020204" pitchFamily="34" charset="0"/>
                        </a:defRPr>
                      </a:lvl6pPr>
                      <a:lvl7pPr marL="2971800" indent="-228600" defTabSz="579438" eaLnBrk="0" fontAlgn="base" hangingPunct="0">
                        <a:spcBef>
                          <a:spcPct val="20000"/>
                        </a:spcBef>
                        <a:spcAft>
                          <a:spcPct val="0"/>
                        </a:spcAft>
                        <a:defRPr>
                          <a:solidFill>
                            <a:schemeClr val="tx1"/>
                          </a:solidFill>
                          <a:latin typeface="Arial" panose="020B0604020202020204" pitchFamily="34" charset="0"/>
                        </a:defRPr>
                      </a:lvl7pPr>
                      <a:lvl8pPr marL="3429000" indent="-228600" defTabSz="579438" eaLnBrk="0" fontAlgn="base" hangingPunct="0">
                        <a:spcBef>
                          <a:spcPct val="20000"/>
                        </a:spcBef>
                        <a:spcAft>
                          <a:spcPct val="0"/>
                        </a:spcAft>
                        <a:defRPr>
                          <a:solidFill>
                            <a:schemeClr val="tx1"/>
                          </a:solidFill>
                          <a:latin typeface="Arial" panose="020B0604020202020204" pitchFamily="34" charset="0"/>
                        </a:defRPr>
                      </a:lvl8pPr>
                      <a:lvl9pPr marL="3886200" indent="-228600" defTabSz="579438"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579438"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 Определение и направление материалов исполнителю</a:t>
                      </a:r>
                    </a:p>
                  </a:txBody>
                  <a:tcPr marL="176151" marR="59062" marT="1554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1F9"/>
                    </a:solidFill>
                  </a:tcPr>
                </a:tc>
                <a:tc>
                  <a:txBody>
                    <a:bodyPr/>
                    <a:lstStyle>
                      <a:lvl1pPr defTabSz="579438">
                        <a:spcBef>
                          <a:spcPct val="20000"/>
                        </a:spcBef>
                        <a:defRPr sz="2800">
                          <a:solidFill>
                            <a:schemeClr val="tx1"/>
                          </a:solidFill>
                          <a:latin typeface="Arial" panose="020B0604020202020204" pitchFamily="34" charset="0"/>
                        </a:defRPr>
                      </a:lvl1pPr>
                      <a:lvl2pPr marL="742950" indent="-285750" defTabSz="579438">
                        <a:spcBef>
                          <a:spcPct val="20000"/>
                        </a:spcBef>
                        <a:defRPr sz="2400">
                          <a:solidFill>
                            <a:schemeClr val="tx1"/>
                          </a:solidFill>
                          <a:latin typeface="Arial" panose="020B0604020202020204" pitchFamily="34" charset="0"/>
                        </a:defRPr>
                      </a:lvl2pPr>
                      <a:lvl3pPr marL="1143000" indent="-228600" defTabSz="579438">
                        <a:spcBef>
                          <a:spcPct val="20000"/>
                        </a:spcBef>
                        <a:defRPr sz="2000">
                          <a:solidFill>
                            <a:schemeClr val="tx1"/>
                          </a:solidFill>
                          <a:latin typeface="Arial" panose="020B0604020202020204" pitchFamily="34" charset="0"/>
                        </a:defRPr>
                      </a:lvl3pPr>
                      <a:lvl4pPr marL="1600200" indent="-228600" defTabSz="579438">
                        <a:spcBef>
                          <a:spcPct val="20000"/>
                        </a:spcBef>
                        <a:defRPr>
                          <a:solidFill>
                            <a:schemeClr val="tx1"/>
                          </a:solidFill>
                          <a:latin typeface="Arial" panose="020B0604020202020204" pitchFamily="34" charset="0"/>
                        </a:defRPr>
                      </a:lvl4pPr>
                      <a:lvl5pPr marL="2057400" indent="-228600" defTabSz="579438">
                        <a:spcBef>
                          <a:spcPct val="20000"/>
                        </a:spcBef>
                        <a:defRPr>
                          <a:solidFill>
                            <a:schemeClr val="tx1"/>
                          </a:solidFill>
                          <a:latin typeface="Arial" panose="020B0604020202020204" pitchFamily="34" charset="0"/>
                        </a:defRPr>
                      </a:lvl5pPr>
                      <a:lvl6pPr marL="2514600" indent="-228600" defTabSz="579438" eaLnBrk="0" fontAlgn="base" hangingPunct="0">
                        <a:spcBef>
                          <a:spcPct val="20000"/>
                        </a:spcBef>
                        <a:spcAft>
                          <a:spcPct val="0"/>
                        </a:spcAft>
                        <a:defRPr>
                          <a:solidFill>
                            <a:schemeClr val="tx1"/>
                          </a:solidFill>
                          <a:latin typeface="Arial" panose="020B0604020202020204" pitchFamily="34" charset="0"/>
                        </a:defRPr>
                      </a:lvl6pPr>
                      <a:lvl7pPr marL="2971800" indent="-228600" defTabSz="579438" eaLnBrk="0" fontAlgn="base" hangingPunct="0">
                        <a:spcBef>
                          <a:spcPct val="20000"/>
                        </a:spcBef>
                        <a:spcAft>
                          <a:spcPct val="0"/>
                        </a:spcAft>
                        <a:defRPr>
                          <a:solidFill>
                            <a:schemeClr val="tx1"/>
                          </a:solidFill>
                          <a:latin typeface="Arial" panose="020B0604020202020204" pitchFamily="34" charset="0"/>
                        </a:defRPr>
                      </a:lvl7pPr>
                      <a:lvl8pPr marL="3429000" indent="-228600" defTabSz="579438" eaLnBrk="0" fontAlgn="base" hangingPunct="0">
                        <a:spcBef>
                          <a:spcPct val="20000"/>
                        </a:spcBef>
                        <a:spcAft>
                          <a:spcPct val="0"/>
                        </a:spcAft>
                        <a:defRPr>
                          <a:solidFill>
                            <a:schemeClr val="tx1"/>
                          </a:solidFill>
                          <a:latin typeface="Arial" panose="020B0604020202020204" pitchFamily="34" charset="0"/>
                        </a:defRPr>
                      </a:lvl8pPr>
                      <a:lvl9pPr marL="3886200" indent="-228600" defTabSz="579438"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579438"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a:t>
                      </a:r>
                    </a:p>
                  </a:txBody>
                  <a:tcPr marL="176151" marR="59062" marT="1554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1F9"/>
                    </a:solidFill>
                  </a:tcPr>
                </a:tc>
                <a:tc>
                  <a:txBody>
                    <a:bodyPr/>
                    <a:lstStyle>
                      <a:lvl1pPr defTabSz="579438">
                        <a:spcBef>
                          <a:spcPct val="20000"/>
                        </a:spcBef>
                        <a:defRPr sz="2800">
                          <a:solidFill>
                            <a:schemeClr val="tx1"/>
                          </a:solidFill>
                          <a:latin typeface="Arial" panose="020B0604020202020204" pitchFamily="34" charset="0"/>
                        </a:defRPr>
                      </a:lvl1pPr>
                      <a:lvl2pPr marL="742950" indent="-285750" defTabSz="579438">
                        <a:spcBef>
                          <a:spcPct val="20000"/>
                        </a:spcBef>
                        <a:defRPr sz="2400">
                          <a:solidFill>
                            <a:schemeClr val="tx1"/>
                          </a:solidFill>
                          <a:latin typeface="Arial" panose="020B0604020202020204" pitchFamily="34" charset="0"/>
                        </a:defRPr>
                      </a:lvl2pPr>
                      <a:lvl3pPr marL="1143000" indent="-228600" defTabSz="579438">
                        <a:spcBef>
                          <a:spcPct val="20000"/>
                        </a:spcBef>
                        <a:defRPr sz="2000">
                          <a:solidFill>
                            <a:schemeClr val="tx1"/>
                          </a:solidFill>
                          <a:latin typeface="Arial" panose="020B0604020202020204" pitchFamily="34" charset="0"/>
                        </a:defRPr>
                      </a:lvl3pPr>
                      <a:lvl4pPr marL="1600200" indent="-228600" defTabSz="579438">
                        <a:spcBef>
                          <a:spcPct val="20000"/>
                        </a:spcBef>
                        <a:defRPr>
                          <a:solidFill>
                            <a:schemeClr val="tx1"/>
                          </a:solidFill>
                          <a:latin typeface="Arial" panose="020B0604020202020204" pitchFamily="34" charset="0"/>
                        </a:defRPr>
                      </a:lvl4pPr>
                      <a:lvl5pPr marL="2057400" indent="-228600" defTabSz="579438">
                        <a:spcBef>
                          <a:spcPct val="20000"/>
                        </a:spcBef>
                        <a:defRPr>
                          <a:solidFill>
                            <a:schemeClr val="tx1"/>
                          </a:solidFill>
                          <a:latin typeface="Arial" panose="020B0604020202020204" pitchFamily="34" charset="0"/>
                        </a:defRPr>
                      </a:lvl5pPr>
                      <a:lvl6pPr marL="2514600" indent="-228600" defTabSz="579438" eaLnBrk="0" fontAlgn="base" hangingPunct="0">
                        <a:spcBef>
                          <a:spcPct val="20000"/>
                        </a:spcBef>
                        <a:spcAft>
                          <a:spcPct val="0"/>
                        </a:spcAft>
                        <a:defRPr>
                          <a:solidFill>
                            <a:schemeClr val="tx1"/>
                          </a:solidFill>
                          <a:latin typeface="Arial" panose="020B0604020202020204" pitchFamily="34" charset="0"/>
                        </a:defRPr>
                      </a:lvl6pPr>
                      <a:lvl7pPr marL="2971800" indent="-228600" defTabSz="579438" eaLnBrk="0" fontAlgn="base" hangingPunct="0">
                        <a:spcBef>
                          <a:spcPct val="20000"/>
                        </a:spcBef>
                        <a:spcAft>
                          <a:spcPct val="0"/>
                        </a:spcAft>
                        <a:defRPr>
                          <a:solidFill>
                            <a:schemeClr val="tx1"/>
                          </a:solidFill>
                          <a:latin typeface="Arial" panose="020B0604020202020204" pitchFamily="34" charset="0"/>
                        </a:defRPr>
                      </a:lvl7pPr>
                      <a:lvl8pPr marL="3429000" indent="-228600" defTabSz="579438" eaLnBrk="0" fontAlgn="base" hangingPunct="0">
                        <a:spcBef>
                          <a:spcPct val="20000"/>
                        </a:spcBef>
                        <a:spcAft>
                          <a:spcPct val="0"/>
                        </a:spcAft>
                        <a:defRPr>
                          <a:solidFill>
                            <a:schemeClr val="tx1"/>
                          </a:solidFill>
                          <a:latin typeface="Arial" panose="020B0604020202020204" pitchFamily="34" charset="0"/>
                        </a:defRPr>
                      </a:lvl8pPr>
                      <a:lvl9pPr marL="3886200" indent="-228600" defTabSz="579438"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579438"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a:t>
                      </a:r>
                    </a:p>
                  </a:txBody>
                  <a:tcPr marL="176151" marR="59062" marT="1554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1F9"/>
                    </a:solidFill>
                  </a:tcPr>
                </a:tc>
              </a:tr>
              <a:tr h="1011419">
                <a:tc>
                  <a:txBody>
                    <a:bodyPr/>
                    <a:lstStyle>
                      <a:lvl1pPr defTabSz="579438">
                        <a:spcBef>
                          <a:spcPct val="20000"/>
                        </a:spcBef>
                        <a:defRPr sz="2800">
                          <a:solidFill>
                            <a:schemeClr val="tx1"/>
                          </a:solidFill>
                          <a:latin typeface="Arial" panose="020B0604020202020204" pitchFamily="34" charset="0"/>
                        </a:defRPr>
                      </a:lvl1pPr>
                      <a:lvl2pPr marL="742950" indent="-285750" defTabSz="579438">
                        <a:spcBef>
                          <a:spcPct val="20000"/>
                        </a:spcBef>
                        <a:defRPr sz="2400">
                          <a:solidFill>
                            <a:schemeClr val="tx1"/>
                          </a:solidFill>
                          <a:latin typeface="Arial" panose="020B0604020202020204" pitchFamily="34" charset="0"/>
                        </a:defRPr>
                      </a:lvl2pPr>
                      <a:lvl3pPr marL="1143000" indent="-228600" defTabSz="579438">
                        <a:spcBef>
                          <a:spcPct val="20000"/>
                        </a:spcBef>
                        <a:defRPr sz="2000">
                          <a:solidFill>
                            <a:schemeClr val="tx1"/>
                          </a:solidFill>
                          <a:latin typeface="Arial" panose="020B0604020202020204" pitchFamily="34" charset="0"/>
                        </a:defRPr>
                      </a:lvl3pPr>
                      <a:lvl4pPr marL="1600200" indent="-228600" defTabSz="579438">
                        <a:spcBef>
                          <a:spcPct val="20000"/>
                        </a:spcBef>
                        <a:defRPr>
                          <a:solidFill>
                            <a:schemeClr val="tx1"/>
                          </a:solidFill>
                          <a:latin typeface="Arial" panose="020B0604020202020204" pitchFamily="34" charset="0"/>
                        </a:defRPr>
                      </a:lvl4pPr>
                      <a:lvl5pPr marL="2057400" indent="-228600" defTabSz="579438">
                        <a:spcBef>
                          <a:spcPct val="20000"/>
                        </a:spcBef>
                        <a:defRPr>
                          <a:solidFill>
                            <a:schemeClr val="tx1"/>
                          </a:solidFill>
                          <a:latin typeface="Arial" panose="020B0604020202020204" pitchFamily="34" charset="0"/>
                        </a:defRPr>
                      </a:lvl5pPr>
                      <a:lvl6pPr marL="2514600" indent="-228600" defTabSz="579438" eaLnBrk="0" fontAlgn="base" hangingPunct="0">
                        <a:spcBef>
                          <a:spcPct val="20000"/>
                        </a:spcBef>
                        <a:spcAft>
                          <a:spcPct val="0"/>
                        </a:spcAft>
                        <a:defRPr>
                          <a:solidFill>
                            <a:schemeClr val="tx1"/>
                          </a:solidFill>
                          <a:latin typeface="Arial" panose="020B0604020202020204" pitchFamily="34" charset="0"/>
                        </a:defRPr>
                      </a:lvl6pPr>
                      <a:lvl7pPr marL="2971800" indent="-228600" defTabSz="579438" eaLnBrk="0" fontAlgn="base" hangingPunct="0">
                        <a:spcBef>
                          <a:spcPct val="20000"/>
                        </a:spcBef>
                        <a:spcAft>
                          <a:spcPct val="0"/>
                        </a:spcAft>
                        <a:defRPr>
                          <a:solidFill>
                            <a:schemeClr val="tx1"/>
                          </a:solidFill>
                          <a:latin typeface="Arial" panose="020B0604020202020204" pitchFamily="34" charset="0"/>
                        </a:defRPr>
                      </a:lvl7pPr>
                      <a:lvl8pPr marL="3429000" indent="-228600" defTabSz="579438" eaLnBrk="0" fontAlgn="base" hangingPunct="0">
                        <a:spcBef>
                          <a:spcPct val="20000"/>
                        </a:spcBef>
                        <a:spcAft>
                          <a:spcPct val="0"/>
                        </a:spcAft>
                        <a:defRPr>
                          <a:solidFill>
                            <a:schemeClr val="tx1"/>
                          </a:solidFill>
                          <a:latin typeface="Arial" panose="020B0604020202020204" pitchFamily="34" charset="0"/>
                        </a:defRPr>
                      </a:lvl8pPr>
                      <a:lvl9pPr marL="3886200" indent="-228600" defTabSz="579438"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579438"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 Проверка оформления заявления и достоверности указанных в нем сведений, полноты и комплектности представленных материалов необходимых для предоставления гос. услуги и направление материалов ответственному исполнителю в целях проверки правильности проведенной идентификации, присвоения наименования, класса опасности и наличия признаков опасности</a:t>
                      </a:r>
                    </a:p>
                  </a:txBody>
                  <a:tcPr marL="176151" marR="59062" marT="1554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579438">
                        <a:spcBef>
                          <a:spcPct val="20000"/>
                        </a:spcBef>
                        <a:defRPr sz="2800">
                          <a:solidFill>
                            <a:schemeClr val="tx1"/>
                          </a:solidFill>
                          <a:latin typeface="Arial" panose="020B0604020202020204" pitchFamily="34" charset="0"/>
                        </a:defRPr>
                      </a:lvl1pPr>
                      <a:lvl2pPr marL="742950" indent="-285750" defTabSz="579438">
                        <a:spcBef>
                          <a:spcPct val="20000"/>
                        </a:spcBef>
                        <a:defRPr sz="2400">
                          <a:solidFill>
                            <a:schemeClr val="tx1"/>
                          </a:solidFill>
                          <a:latin typeface="Arial" panose="020B0604020202020204" pitchFamily="34" charset="0"/>
                        </a:defRPr>
                      </a:lvl2pPr>
                      <a:lvl3pPr marL="1143000" indent="-228600" defTabSz="579438">
                        <a:spcBef>
                          <a:spcPct val="20000"/>
                        </a:spcBef>
                        <a:defRPr sz="2000">
                          <a:solidFill>
                            <a:schemeClr val="tx1"/>
                          </a:solidFill>
                          <a:latin typeface="Arial" panose="020B0604020202020204" pitchFamily="34" charset="0"/>
                        </a:defRPr>
                      </a:lvl3pPr>
                      <a:lvl4pPr marL="1600200" indent="-228600" defTabSz="579438">
                        <a:spcBef>
                          <a:spcPct val="20000"/>
                        </a:spcBef>
                        <a:defRPr>
                          <a:solidFill>
                            <a:schemeClr val="tx1"/>
                          </a:solidFill>
                          <a:latin typeface="Arial" panose="020B0604020202020204" pitchFamily="34" charset="0"/>
                        </a:defRPr>
                      </a:lvl4pPr>
                      <a:lvl5pPr marL="2057400" indent="-228600" defTabSz="579438">
                        <a:spcBef>
                          <a:spcPct val="20000"/>
                        </a:spcBef>
                        <a:defRPr>
                          <a:solidFill>
                            <a:schemeClr val="tx1"/>
                          </a:solidFill>
                          <a:latin typeface="Arial" panose="020B0604020202020204" pitchFamily="34" charset="0"/>
                        </a:defRPr>
                      </a:lvl5pPr>
                      <a:lvl6pPr marL="2514600" indent="-228600" defTabSz="579438" eaLnBrk="0" fontAlgn="base" hangingPunct="0">
                        <a:spcBef>
                          <a:spcPct val="20000"/>
                        </a:spcBef>
                        <a:spcAft>
                          <a:spcPct val="0"/>
                        </a:spcAft>
                        <a:defRPr>
                          <a:solidFill>
                            <a:schemeClr val="tx1"/>
                          </a:solidFill>
                          <a:latin typeface="Arial" panose="020B0604020202020204" pitchFamily="34" charset="0"/>
                        </a:defRPr>
                      </a:lvl6pPr>
                      <a:lvl7pPr marL="2971800" indent="-228600" defTabSz="579438" eaLnBrk="0" fontAlgn="base" hangingPunct="0">
                        <a:spcBef>
                          <a:spcPct val="20000"/>
                        </a:spcBef>
                        <a:spcAft>
                          <a:spcPct val="0"/>
                        </a:spcAft>
                        <a:defRPr>
                          <a:solidFill>
                            <a:schemeClr val="tx1"/>
                          </a:solidFill>
                          <a:latin typeface="Arial" panose="020B0604020202020204" pitchFamily="34" charset="0"/>
                        </a:defRPr>
                      </a:lvl7pPr>
                      <a:lvl8pPr marL="3429000" indent="-228600" defTabSz="579438" eaLnBrk="0" fontAlgn="base" hangingPunct="0">
                        <a:spcBef>
                          <a:spcPct val="20000"/>
                        </a:spcBef>
                        <a:spcAft>
                          <a:spcPct val="0"/>
                        </a:spcAft>
                        <a:defRPr>
                          <a:solidFill>
                            <a:schemeClr val="tx1"/>
                          </a:solidFill>
                          <a:latin typeface="Arial" panose="020B0604020202020204" pitchFamily="34" charset="0"/>
                        </a:defRPr>
                      </a:lvl8pPr>
                      <a:lvl9pPr marL="3886200" indent="-228600" defTabSz="579438"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579438"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 (со дня регистрации заявления) 5**</a:t>
                      </a:r>
                      <a:r>
                        <a:rPr kumimoji="0" lang="en-US"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altLang="ru-RU" sz="1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р.д</a:t>
                      </a: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(со дня регистрации заявления) </a:t>
                      </a:r>
                    </a:p>
                  </a:txBody>
                  <a:tcPr marL="176151" marR="59062" marT="1554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579438">
                        <a:spcBef>
                          <a:spcPct val="20000"/>
                        </a:spcBef>
                        <a:defRPr sz="2800">
                          <a:solidFill>
                            <a:schemeClr val="tx1"/>
                          </a:solidFill>
                          <a:latin typeface="Arial" panose="020B0604020202020204" pitchFamily="34" charset="0"/>
                        </a:defRPr>
                      </a:lvl1pPr>
                      <a:lvl2pPr marL="742950" indent="-285750" defTabSz="579438">
                        <a:spcBef>
                          <a:spcPct val="20000"/>
                        </a:spcBef>
                        <a:defRPr sz="2400">
                          <a:solidFill>
                            <a:schemeClr val="tx1"/>
                          </a:solidFill>
                          <a:latin typeface="Arial" panose="020B0604020202020204" pitchFamily="34" charset="0"/>
                        </a:defRPr>
                      </a:lvl2pPr>
                      <a:lvl3pPr marL="1143000" indent="-228600" defTabSz="579438">
                        <a:spcBef>
                          <a:spcPct val="20000"/>
                        </a:spcBef>
                        <a:defRPr sz="2000">
                          <a:solidFill>
                            <a:schemeClr val="tx1"/>
                          </a:solidFill>
                          <a:latin typeface="Arial" panose="020B0604020202020204" pitchFamily="34" charset="0"/>
                        </a:defRPr>
                      </a:lvl3pPr>
                      <a:lvl4pPr marL="1600200" indent="-228600" defTabSz="579438">
                        <a:spcBef>
                          <a:spcPct val="20000"/>
                        </a:spcBef>
                        <a:defRPr>
                          <a:solidFill>
                            <a:schemeClr val="tx1"/>
                          </a:solidFill>
                          <a:latin typeface="Arial" panose="020B0604020202020204" pitchFamily="34" charset="0"/>
                        </a:defRPr>
                      </a:lvl4pPr>
                      <a:lvl5pPr marL="2057400" indent="-228600" defTabSz="579438">
                        <a:spcBef>
                          <a:spcPct val="20000"/>
                        </a:spcBef>
                        <a:defRPr>
                          <a:solidFill>
                            <a:schemeClr val="tx1"/>
                          </a:solidFill>
                          <a:latin typeface="Arial" panose="020B0604020202020204" pitchFamily="34" charset="0"/>
                        </a:defRPr>
                      </a:lvl5pPr>
                      <a:lvl6pPr marL="2514600" indent="-228600" defTabSz="579438" eaLnBrk="0" fontAlgn="base" hangingPunct="0">
                        <a:spcBef>
                          <a:spcPct val="20000"/>
                        </a:spcBef>
                        <a:spcAft>
                          <a:spcPct val="0"/>
                        </a:spcAft>
                        <a:defRPr>
                          <a:solidFill>
                            <a:schemeClr val="tx1"/>
                          </a:solidFill>
                          <a:latin typeface="Arial" panose="020B0604020202020204" pitchFamily="34" charset="0"/>
                        </a:defRPr>
                      </a:lvl6pPr>
                      <a:lvl7pPr marL="2971800" indent="-228600" defTabSz="579438" eaLnBrk="0" fontAlgn="base" hangingPunct="0">
                        <a:spcBef>
                          <a:spcPct val="20000"/>
                        </a:spcBef>
                        <a:spcAft>
                          <a:spcPct val="0"/>
                        </a:spcAft>
                        <a:defRPr>
                          <a:solidFill>
                            <a:schemeClr val="tx1"/>
                          </a:solidFill>
                          <a:latin typeface="Arial" panose="020B0604020202020204" pitchFamily="34" charset="0"/>
                        </a:defRPr>
                      </a:lvl7pPr>
                      <a:lvl8pPr marL="3429000" indent="-228600" defTabSz="579438" eaLnBrk="0" fontAlgn="base" hangingPunct="0">
                        <a:spcBef>
                          <a:spcPct val="20000"/>
                        </a:spcBef>
                        <a:spcAft>
                          <a:spcPct val="0"/>
                        </a:spcAft>
                        <a:defRPr>
                          <a:solidFill>
                            <a:schemeClr val="tx1"/>
                          </a:solidFill>
                          <a:latin typeface="Arial" panose="020B0604020202020204" pitchFamily="34" charset="0"/>
                        </a:defRPr>
                      </a:lvl8pPr>
                      <a:lvl9pPr marL="3886200" indent="-228600" defTabSz="579438"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579438"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 (5**</a:t>
                      </a:r>
                      <a:r>
                        <a:rPr kumimoji="0" lang="en-US"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altLang="ru-RU" sz="1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р.д</a:t>
                      </a: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marL="176151" marR="59062" marT="1554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45613">
                <a:tc>
                  <a:txBody>
                    <a:bodyPr/>
                    <a:lstStyle>
                      <a:lvl1pPr defTabSz="579438">
                        <a:spcBef>
                          <a:spcPct val="20000"/>
                        </a:spcBef>
                        <a:defRPr sz="2800">
                          <a:solidFill>
                            <a:schemeClr val="tx1"/>
                          </a:solidFill>
                          <a:latin typeface="Arial" panose="020B0604020202020204" pitchFamily="34" charset="0"/>
                        </a:defRPr>
                      </a:lvl1pPr>
                      <a:lvl2pPr marL="742950" indent="-285750" defTabSz="579438">
                        <a:spcBef>
                          <a:spcPct val="20000"/>
                        </a:spcBef>
                        <a:defRPr sz="2400">
                          <a:solidFill>
                            <a:schemeClr val="tx1"/>
                          </a:solidFill>
                          <a:latin typeface="Arial" panose="020B0604020202020204" pitchFamily="34" charset="0"/>
                        </a:defRPr>
                      </a:lvl2pPr>
                      <a:lvl3pPr marL="1143000" indent="-228600" defTabSz="579438">
                        <a:spcBef>
                          <a:spcPct val="20000"/>
                        </a:spcBef>
                        <a:defRPr sz="2000">
                          <a:solidFill>
                            <a:schemeClr val="tx1"/>
                          </a:solidFill>
                          <a:latin typeface="Arial" panose="020B0604020202020204" pitchFamily="34" charset="0"/>
                        </a:defRPr>
                      </a:lvl3pPr>
                      <a:lvl4pPr marL="1600200" indent="-228600" defTabSz="579438">
                        <a:spcBef>
                          <a:spcPct val="20000"/>
                        </a:spcBef>
                        <a:defRPr>
                          <a:solidFill>
                            <a:schemeClr val="tx1"/>
                          </a:solidFill>
                          <a:latin typeface="Arial" panose="020B0604020202020204" pitchFamily="34" charset="0"/>
                        </a:defRPr>
                      </a:lvl4pPr>
                      <a:lvl5pPr marL="2057400" indent="-228600" defTabSz="579438">
                        <a:spcBef>
                          <a:spcPct val="20000"/>
                        </a:spcBef>
                        <a:defRPr>
                          <a:solidFill>
                            <a:schemeClr val="tx1"/>
                          </a:solidFill>
                          <a:latin typeface="Arial" panose="020B0604020202020204" pitchFamily="34" charset="0"/>
                        </a:defRPr>
                      </a:lvl5pPr>
                      <a:lvl6pPr marL="2514600" indent="-228600" defTabSz="579438" eaLnBrk="0" fontAlgn="base" hangingPunct="0">
                        <a:spcBef>
                          <a:spcPct val="20000"/>
                        </a:spcBef>
                        <a:spcAft>
                          <a:spcPct val="0"/>
                        </a:spcAft>
                        <a:defRPr>
                          <a:solidFill>
                            <a:schemeClr val="tx1"/>
                          </a:solidFill>
                          <a:latin typeface="Arial" panose="020B0604020202020204" pitchFamily="34" charset="0"/>
                        </a:defRPr>
                      </a:lvl6pPr>
                      <a:lvl7pPr marL="2971800" indent="-228600" defTabSz="579438" eaLnBrk="0" fontAlgn="base" hangingPunct="0">
                        <a:spcBef>
                          <a:spcPct val="20000"/>
                        </a:spcBef>
                        <a:spcAft>
                          <a:spcPct val="0"/>
                        </a:spcAft>
                        <a:defRPr>
                          <a:solidFill>
                            <a:schemeClr val="tx1"/>
                          </a:solidFill>
                          <a:latin typeface="Arial" panose="020B0604020202020204" pitchFamily="34" charset="0"/>
                        </a:defRPr>
                      </a:lvl7pPr>
                      <a:lvl8pPr marL="3429000" indent="-228600" defTabSz="579438" eaLnBrk="0" fontAlgn="base" hangingPunct="0">
                        <a:spcBef>
                          <a:spcPct val="20000"/>
                        </a:spcBef>
                        <a:spcAft>
                          <a:spcPct val="0"/>
                        </a:spcAft>
                        <a:defRPr>
                          <a:solidFill>
                            <a:schemeClr val="tx1"/>
                          </a:solidFill>
                          <a:latin typeface="Arial" panose="020B0604020202020204" pitchFamily="34" charset="0"/>
                        </a:defRPr>
                      </a:lvl8pPr>
                      <a:lvl9pPr marL="3886200" indent="-228600" defTabSz="579438"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579438"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 Приостановка гос. услуги.</a:t>
                      </a:r>
                    </a:p>
                    <a:p>
                      <a:pPr marL="0" marR="0" lvl="0" indent="0" algn="l" defTabSz="579438"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Исправление нарушений, выявленных на этапе предварительного рассмотрения, в заявлении и комплекте документов</a:t>
                      </a:r>
                    </a:p>
                  </a:txBody>
                  <a:tcPr marL="176151" marR="59062" marT="1554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defTabSz="579438">
                        <a:spcBef>
                          <a:spcPct val="20000"/>
                        </a:spcBef>
                        <a:defRPr sz="2800">
                          <a:solidFill>
                            <a:schemeClr val="tx1"/>
                          </a:solidFill>
                          <a:latin typeface="Arial" panose="020B0604020202020204" pitchFamily="34" charset="0"/>
                        </a:defRPr>
                      </a:lvl1pPr>
                      <a:lvl2pPr marL="742950" indent="-285750" defTabSz="579438">
                        <a:spcBef>
                          <a:spcPct val="20000"/>
                        </a:spcBef>
                        <a:defRPr sz="2400">
                          <a:solidFill>
                            <a:schemeClr val="tx1"/>
                          </a:solidFill>
                          <a:latin typeface="Arial" panose="020B0604020202020204" pitchFamily="34" charset="0"/>
                        </a:defRPr>
                      </a:lvl2pPr>
                      <a:lvl3pPr marL="1143000" indent="-228600" defTabSz="579438">
                        <a:spcBef>
                          <a:spcPct val="20000"/>
                        </a:spcBef>
                        <a:defRPr sz="2000">
                          <a:solidFill>
                            <a:schemeClr val="tx1"/>
                          </a:solidFill>
                          <a:latin typeface="Arial" panose="020B0604020202020204" pitchFamily="34" charset="0"/>
                        </a:defRPr>
                      </a:lvl3pPr>
                      <a:lvl4pPr marL="1600200" indent="-228600" defTabSz="579438">
                        <a:spcBef>
                          <a:spcPct val="20000"/>
                        </a:spcBef>
                        <a:defRPr>
                          <a:solidFill>
                            <a:schemeClr val="tx1"/>
                          </a:solidFill>
                          <a:latin typeface="Arial" panose="020B0604020202020204" pitchFamily="34" charset="0"/>
                        </a:defRPr>
                      </a:lvl4pPr>
                      <a:lvl5pPr marL="2057400" indent="-228600" defTabSz="579438">
                        <a:spcBef>
                          <a:spcPct val="20000"/>
                        </a:spcBef>
                        <a:defRPr>
                          <a:solidFill>
                            <a:schemeClr val="tx1"/>
                          </a:solidFill>
                          <a:latin typeface="Arial" panose="020B0604020202020204" pitchFamily="34" charset="0"/>
                        </a:defRPr>
                      </a:lvl5pPr>
                      <a:lvl6pPr marL="2514600" indent="-228600" defTabSz="579438" eaLnBrk="0" fontAlgn="base" hangingPunct="0">
                        <a:spcBef>
                          <a:spcPct val="20000"/>
                        </a:spcBef>
                        <a:spcAft>
                          <a:spcPct val="0"/>
                        </a:spcAft>
                        <a:defRPr>
                          <a:solidFill>
                            <a:schemeClr val="tx1"/>
                          </a:solidFill>
                          <a:latin typeface="Arial" panose="020B0604020202020204" pitchFamily="34" charset="0"/>
                        </a:defRPr>
                      </a:lvl6pPr>
                      <a:lvl7pPr marL="2971800" indent="-228600" defTabSz="579438" eaLnBrk="0" fontAlgn="base" hangingPunct="0">
                        <a:spcBef>
                          <a:spcPct val="20000"/>
                        </a:spcBef>
                        <a:spcAft>
                          <a:spcPct val="0"/>
                        </a:spcAft>
                        <a:defRPr>
                          <a:solidFill>
                            <a:schemeClr val="tx1"/>
                          </a:solidFill>
                          <a:latin typeface="Arial" panose="020B0604020202020204" pitchFamily="34" charset="0"/>
                        </a:defRPr>
                      </a:lvl7pPr>
                      <a:lvl8pPr marL="3429000" indent="-228600" defTabSz="579438" eaLnBrk="0" fontAlgn="base" hangingPunct="0">
                        <a:spcBef>
                          <a:spcPct val="20000"/>
                        </a:spcBef>
                        <a:spcAft>
                          <a:spcPct val="0"/>
                        </a:spcAft>
                        <a:defRPr>
                          <a:solidFill>
                            <a:schemeClr val="tx1"/>
                          </a:solidFill>
                          <a:latin typeface="Arial" panose="020B0604020202020204" pitchFamily="34" charset="0"/>
                        </a:defRPr>
                      </a:lvl8pPr>
                      <a:lvl9pPr marL="3886200" indent="-228600" defTabSz="579438"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579438"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15</a:t>
                      </a:r>
                    </a:p>
                  </a:txBody>
                  <a:tcPr marL="176151" marR="59062" marT="1554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defTabSz="579438">
                        <a:spcBef>
                          <a:spcPct val="20000"/>
                        </a:spcBef>
                        <a:defRPr sz="2800">
                          <a:solidFill>
                            <a:schemeClr val="tx1"/>
                          </a:solidFill>
                          <a:latin typeface="Arial" panose="020B0604020202020204" pitchFamily="34" charset="0"/>
                        </a:defRPr>
                      </a:lvl1pPr>
                      <a:lvl2pPr marL="742950" indent="-285750" defTabSz="579438">
                        <a:spcBef>
                          <a:spcPct val="20000"/>
                        </a:spcBef>
                        <a:defRPr sz="2400">
                          <a:solidFill>
                            <a:schemeClr val="tx1"/>
                          </a:solidFill>
                          <a:latin typeface="Arial" panose="020B0604020202020204" pitchFamily="34" charset="0"/>
                        </a:defRPr>
                      </a:lvl2pPr>
                      <a:lvl3pPr marL="1143000" indent="-228600" defTabSz="579438">
                        <a:spcBef>
                          <a:spcPct val="20000"/>
                        </a:spcBef>
                        <a:defRPr sz="2000">
                          <a:solidFill>
                            <a:schemeClr val="tx1"/>
                          </a:solidFill>
                          <a:latin typeface="Arial" panose="020B0604020202020204" pitchFamily="34" charset="0"/>
                        </a:defRPr>
                      </a:lvl3pPr>
                      <a:lvl4pPr marL="1600200" indent="-228600" defTabSz="579438">
                        <a:spcBef>
                          <a:spcPct val="20000"/>
                        </a:spcBef>
                        <a:defRPr>
                          <a:solidFill>
                            <a:schemeClr val="tx1"/>
                          </a:solidFill>
                          <a:latin typeface="Arial" panose="020B0604020202020204" pitchFamily="34" charset="0"/>
                        </a:defRPr>
                      </a:lvl4pPr>
                      <a:lvl5pPr marL="2057400" indent="-228600" defTabSz="579438">
                        <a:spcBef>
                          <a:spcPct val="20000"/>
                        </a:spcBef>
                        <a:defRPr>
                          <a:solidFill>
                            <a:schemeClr val="tx1"/>
                          </a:solidFill>
                          <a:latin typeface="Arial" panose="020B0604020202020204" pitchFamily="34" charset="0"/>
                        </a:defRPr>
                      </a:lvl5pPr>
                      <a:lvl6pPr marL="2514600" indent="-228600" defTabSz="579438" eaLnBrk="0" fontAlgn="base" hangingPunct="0">
                        <a:spcBef>
                          <a:spcPct val="20000"/>
                        </a:spcBef>
                        <a:spcAft>
                          <a:spcPct val="0"/>
                        </a:spcAft>
                        <a:defRPr>
                          <a:solidFill>
                            <a:schemeClr val="tx1"/>
                          </a:solidFill>
                          <a:latin typeface="Arial" panose="020B0604020202020204" pitchFamily="34" charset="0"/>
                        </a:defRPr>
                      </a:lvl6pPr>
                      <a:lvl7pPr marL="2971800" indent="-228600" defTabSz="579438" eaLnBrk="0" fontAlgn="base" hangingPunct="0">
                        <a:spcBef>
                          <a:spcPct val="20000"/>
                        </a:spcBef>
                        <a:spcAft>
                          <a:spcPct val="0"/>
                        </a:spcAft>
                        <a:defRPr>
                          <a:solidFill>
                            <a:schemeClr val="tx1"/>
                          </a:solidFill>
                          <a:latin typeface="Arial" panose="020B0604020202020204" pitchFamily="34" charset="0"/>
                        </a:defRPr>
                      </a:lvl7pPr>
                      <a:lvl8pPr marL="3429000" indent="-228600" defTabSz="579438" eaLnBrk="0" fontAlgn="base" hangingPunct="0">
                        <a:spcBef>
                          <a:spcPct val="20000"/>
                        </a:spcBef>
                        <a:spcAft>
                          <a:spcPct val="0"/>
                        </a:spcAft>
                        <a:defRPr>
                          <a:solidFill>
                            <a:schemeClr val="tx1"/>
                          </a:solidFill>
                          <a:latin typeface="Arial" panose="020B0604020202020204" pitchFamily="34" charset="0"/>
                        </a:defRPr>
                      </a:lvl8pPr>
                      <a:lvl9pPr marL="3886200" indent="-228600" defTabSz="579438"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579438"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15</a:t>
                      </a:r>
                    </a:p>
                  </a:txBody>
                  <a:tcPr marL="176151" marR="59062" marT="1554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r>
              <a:tr h="1011419">
                <a:tc>
                  <a:txBody>
                    <a:bodyPr/>
                    <a:lstStyle>
                      <a:lvl1pPr defTabSz="579438">
                        <a:spcBef>
                          <a:spcPct val="20000"/>
                        </a:spcBef>
                        <a:defRPr sz="2800">
                          <a:solidFill>
                            <a:schemeClr val="tx1"/>
                          </a:solidFill>
                          <a:latin typeface="Arial" panose="020B0604020202020204" pitchFamily="34" charset="0"/>
                        </a:defRPr>
                      </a:lvl1pPr>
                      <a:lvl2pPr marL="742950" indent="-285750" defTabSz="579438">
                        <a:spcBef>
                          <a:spcPct val="20000"/>
                        </a:spcBef>
                        <a:defRPr sz="2400">
                          <a:solidFill>
                            <a:schemeClr val="tx1"/>
                          </a:solidFill>
                          <a:latin typeface="Arial" panose="020B0604020202020204" pitchFamily="34" charset="0"/>
                        </a:defRPr>
                      </a:lvl2pPr>
                      <a:lvl3pPr marL="1143000" indent="-228600" defTabSz="579438">
                        <a:spcBef>
                          <a:spcPct val="20000"/>
                        </a:spcBef>
                        <a:defRPr sz="2000">
                          <a:solidFill>
                            <a:schemeClr val="tx1"/>
                          </a:solidFill>
                          <a:latin typeface="Arial" panose="020B0604020202020204" pitchFamily="34" charset="0"/>
                        </a:defRPr>
                      </a:lvl3pPr>
                      <a:lvl4pPr marL="1600200" indent="-228600" defTabSz="579438">
                        <a:spcBef>
                          <a:spcPct val="20000"/>
                        </a:spcBef>
                        <a:defRPr>
                          <a:solidFill>
                            <a:schemeClr val="tx1"/>
                          </a:solidFill>
                          <a:latin typeface="Arial" panose="020B0604020202020204" pitchFamily="34" charset="0"/>
                        </a:defRPr>
                      </a:lvl4pPr>
                      <a:lvl5pPr marL="2057400" indent="-228600" defTabSz="579438">
                        <a:spcBef>
                          <a:spcPct val="20000"/>
                        </a:spcBef>
                        <a:defRPr>
                          <a:solidFill>
                            <a:schemeClr val="tx1"/>
                          </a:solidFill>
                          <a:latin typeface="Arial" panose="020B0604020202020204" pitchFamily="34" charset="0"/>
                        </a:defRPr>
                      </a:lvl5pPr>
                      <a:lvl6pPr marL="2514600" indent="-228600" defTabSz="579438" eaLnBrk="0" fontAlgn="base" hangingPunct="0">
                        <a:spcBef>
                          <a:spcPct val="20000"/>
                        </a:spcBef>
                        <a:spcAft>
                          <a:spcPct val="0"/>
                        </a:spcAft>
                        <a:defRPr>
                          <a:solidFill>
                            <a:schemeClr val="tx1"/>
                          </a:solidFill>
                          <a:latin typeface="Arial" panose="020B0604020202020204" pitchFamily="34" charset="0"/>
                        </a:defRPr>
                      </a:lvl6pPr>
                      <a:lvl7pPr marL="2971800" indent="-228600" defTabSz="579438" eaLnBrk="0" fontAlgn="base" hangingPunct="0">
                        <a:spcBef>
                          <a:spcPct val="20000"/>
                        </a:spcBef>
                        <a:spcAft>
                          <a:spcPct val="0"/>
                        </a:spcAft>
                        <a:defRPr>
                          <a:solidFill>
                            <a:schemeClr val="tx1"/>
                          </a:solidFill>
                          <a:latin typeface="Arial" panose="020B0604020202020204" pitchFamily="34" charset="0"/>
                        </a:defRPr>
                      </a:lvl7pPr>
                      <a:lvl8pPr marL="3429000" indent="-228600" defTabSz="579438" eaLnBrk="0" fontAlgn="base" hangingPunct="0">
                        <a:spcBef>
                          <a:spcPct val="20000"/>
                        </a:spcBef>
                        <a:spcAft>
                          <a:spcPct val="0"/>
                        </a:spcAft>
                        <a:defRPr>
                          <a:solidFill>
                            <a:schemeClr val="tx1"/>
                          </a:solidFill>
                          <a:latin typeface="Arial" panose="020B0604020202020204" pitchFamily="34" charset="0"/>
                        </a:defRPr>
                      </a:lvl8pPr>
                      <a:lvl9pPr marL="3886200" indent="-228600" defTabSz="579438"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579438"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 Рассмотрение комплекта документом и подготовка решения по результатам рассмотрения</a:t>
                      </a:r>
                    </a:p>
                  </a:txBody>
                  <a:tcPr marL="176151" marR="59062" marT="1554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1F9"/>
                    </a:solidFill>
                  </a:tcPr>
                </a:tc>
                <a:tc>
                  <a:txBody>
                    <a:bodyPr/>
                    <a:lstStyle>
                      <a:lvl1pPr defTabSz="579438">
                        <a:spcBef>
                          <a:spcPct val="20000"/>
                        </a:spcBef>
                        <a:defRPr sz="2800">
                          <a:solidFill>
                            <a:schemeClr val="tx1"/>
                          </a:solidFill>
                          <a:latin typeface="Arial" panose="020B0604020202020204" pitchFamily="34" charset="0"/>
                        </a:defRPr>
                      </a:lvl1pPr>
                      <a:lvl2pPr marL="742950" indent="-285750" defTabSz="579438">
                        <a:spcBef>
                          <a:spcPct val="20000"/>
                        </a:spcBef>
                        <a:defRPr sz="2400">
                          <a:solidFill>
                            <a:schemeClr val="tx1"/>
                          </a:solidFill>
                          <a:latin typeface="Arial" panose="020B0604020202020204" pitchFamily="34" charset="0"/>
                        </a:defRPr>
                      </a:lvl2pPr>
                      <a:lvl3pPr marL="1143000" indent="-228600" defTabSz="579438">
                        <a:spcBef>
                          <a:spcPct val="20000"/>
                        </a:spcBef>
                        <a:defRPr sz="2000">
                          <a:solidFill>
                            <a:schemeClr val="tx1"/>
                          </a:solidFill>
                          <a:latin typeface="Arial" panose="020B0604020202020204" pitchFamily="34" charset="0"/>
                        </a:defRPr>
                      </a:lvl3pPr>
                      <a:lvl4pPr marL="1600200" indent="-228600" defTabSz="579438">
                        <a:spcBef>
                          <a:spcPct val="20000"/>
                        </a:spcBef>
                        <a:defRPr>
                          <a:solidFill>
                            <a:schemeClr val="tx1"/>
                          </a:solidFill>
                          <a:latin typeface="Arial" panose="020B0604020202020204" pitchFamily="34" charset="0"/>
                        </a:defRPr>
                      </a:lvl4pPr>
                      <a:lvl5pPr marL="2057400" indent="-228600" defTabSz="579438">
                        <a:spcBef>
                          <a:spcPct val="20000"/>
                        </a:spcBef>
                        <a:defRPr>
                          <a:solidFill>
                            <a:schemeClr val="tx1"/>
                          </a:solidFill>
                          <a:latin typeface="Arial" panose="020B0604020202020204" pitchFamily="34" charset="0"/>
                        </a:defRPr>
                      </a:lvl5pPr>
                      <a:lvl6pPr marL="2514600" indent="-228600" defTabSz="579438" eaLnBrk="0" fontAlgn="base" hangingPunct="0">
                        <a:spcBef>
                          <a:spcPct val="20000"/>
                        </a:spcBef>
                        <a:spcAft>
                          <a:spcPct val="0"/>
                        </a:spcAft>
                        <a:defRPr>
                          <a:solidFill>
                            <a:schemeClr val="tx1"/>
                          </a:solidFill>
                          <a:latin typeface="Arial" panose="020B0604020202020204" pitchFamily="34" charset="0"/>
                        </a:defRPr>
                      </a:lvl6pPr>
                      <a:lvl7pPr marL="2971800" indent="-228600" defTabSz="579438" eaLnBrk="0" fontAlgn="base" hangingPunct="0">
                        <a:spcBef>
                          <a:spcPct val="20000"/>
                        </a:spcBef>
                        <a:spcAft>
                          <a:spcPct val="0"/>
                        </a:spcAft>
                        <a:defRPr>
                          <a:solidFill>
                            <a:schemeClr val="tx1"/>
                          </a:solidFill>
                          <a:latin typeface="Arial" panose="020B0604020202020204" pitchFamily="34" charset="0"/>
                        </a:defRPr>
                      </a:lvl7pPr>
                      <a:lvl8pPr marL="3429000" indent="-228600" defTabSz="579438" eaLnBrk="0" fontAlgn="base" hangingPunct="0">
                        <a:spcBef>
                          <a:spcPct val="20000"/>
                        </a:spcBef>
                        <a:spcAft>
                          <a:spcPct val="0"/>
                        </a:spcAft>
                        <a:defRPr>
                          <a:solidFill>
                            <a:schemeClr val="tx1"/>
                          </a:solidFill>
                          <a:latin typeface="Arial" panose="020B0604020202020204" pitchFamily="34" charset="0"/>
                        </a:defRPr>
                      </a:lvl8pPr>
                      <a:lvl9pPr marL="3886200" indent="-228600" defTabSz="579438"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579438"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 (со дня регистрации заявления) 15*** </a:t>
                      </a:r>
                      <a:r>
                        <a:rPr kumimoji="0" lang="ru-RU" altLang="ru-RU" sz="1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р.д</a:t>
                      </a: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(со дня регистрации заявления) </a:t>
                      </a:r>
                    </a:p>
                  </a:txBody>
                  <a:tcPr marL="176151" marR="59062" marT="1554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1F9"/>
                    </a:solidFill>
                  </a:tcPr>
                </a:tc>
                <a:tc>
                  <a:txBody>
                    <a:bodyPr/>
                    <a:lstStyle>
                      <a:lvl1pPr defTabSz="579438">
                        <a:spcBef>
                          <a:spcPct val="20000"/>
                        </a:spcBef>
                        <a:defRPr sz="2800">
                          <a:solidFill>
                            <a:schemeClr val="tx1"/>
                          </a:solidFill>
                          <a:latin typeface="Arial" panose="020B0604020202020204" pitchFamily="34" charset="0"/>
                        </a:defRPr>
                      </a:lvl1pPr>
                      <a:lvl2pPr marL="742950" indent="-285750" defTabSz="579438">
                        <a:spcBef>
                          <a:spcPct val="20000"/>
                        </a:spcBef>
                        <a:defRPr sz="2400">
                          <a:solidFill>
                            <a:schemeClr val="tx1"/>
                          </a:solidFill>
                          <a:latin typeface="Arial" panose="020B0604020202020204" pitchFamily="34" charset="0"/>
                        </a:defRPr>
                      </a:lvl2pPr>
                      <a:lvl3pPr marL="1143000" indent="-228600" defTabSz="579438">
                        <a:spcBef>
                          <a:spcPct val="20000"/>
                        </a:spcBef>
                        <a:defRPr sz="2000">
                          <a:solidFill>
                            <a:schemeClr val="tx1"/>
                          </a:solidFill>
                          <a:latin typeface="Arial" panose="020B0604020202020204" pitchFamily="34" charset="0"/>
                        </a:defRPr>
                      </a:lvl3pPr>
                      <a:lvl4pPr marL="1600200" indent="-228600" defTabSz="579438">
                        <a:spcBef>
                          <a:spcPct val="20000"/>
                        </a:spcBef>
                        <a:defRPr>
                          <a:solidFill>
                            <a:schemeClr val="tx1"/>
                          </a:solidFill>
                          <a:latin typeface="Arial" panose="020B0604020202020204" pitchFamily="34" charset="0"/>
                        </a:defRPr>
                      </a:lvl4pPr>
                      <a:lvl5pPr marL="2057400" indent="-228600" defTabSz="579438">
                        <a:spcBef>
                          <a:spcPct val="20000"/>
                        </a:spcBef>
                        <a:defRPr>
                          <a:solidFill>
                            <a:schemeClr val="tx1"/>
                          </a:solidFill>
                          <a:latin typeface="Arial" panose="020B0604020202020204" pitchFamily="34" charset="0"/>
                        </a:defRPr>
                      </a:lvl5pPr>
                      <a:lvl6pPr marL="2514600" indent="-228600" defTabSz="579438" eaLnBrk="0" fontAlgn="base" hangingPunct="0">
                        <a:spcBef>
                          <a:spcPct val="20000"/>
                        </a:spcBef>
                        <a:spcAft>
                          <a:spcPct val="0"/>
                        </a:spcAft>
                        <a:defRPr>
                          <a:solidFill>
                            <a:schemeClr val="tx1"/>
                          </a:solidFill>
                          <a:latin typeface="Arial" panose="020B0604020202020204" pitchFamily="34" charset="0"/>
                        </a:defRPr>
                      </a:lvl6pPr>
                      <a:lvl7pPr marL="2971800" indent="-228600" defTabSz="579438" eaLnBrk="0" fontAlgn="base" hangingPunct="0">
                        <a:spcBef>
                          <a:spcPct val="20000"/>
                        </a:spcBef>
                        <a:spcAft>
                          <a:spcPct val="0"/>
                        </a:spcAft>
                        <a:defRPr>
                          <a:solidFill>
                            <a:schemeClr val="tx1"/>
                          </a:solidFill>
                          <a:latin typeface="Arial" panose="020B0604020202020204" pitchFamily="34" charset="0"/>
                        </a:defRPr>
                      </a:lvl7pPr>
                      <a:lvl8pPr marL="3429000" indent="-228600" defTabSz="579438" eaLnBrk="0" fontAlgn="base" hangingPunct="0">
                        <a:spcBef>
                          <a:spcPct val="20000"/>
                        </a:spcBef>
                        <a:spcAft>
                          <a:spcPct val="0"/>
                        </a:spcAft>
                        <a:defRPr>
                          <a:solidFill>
                            <a:schemeClr val="tx1"/>
                          </a:solidFill>
                          <a:latin typeface="Arial" panose="020B0604020202020204" pitchFamily="34" charset="0"/>
                        </a:defRPr>
                      </a:lvl8pPr>
                      <a:lvl9pPr marL="3886200" indent="-228600" defTabSz="579438"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579438"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 (10***) р.д.</a:t>
                      </a:r>
                    </a:p>
                  </a:txBody>
                  <a:tcPr marL="176151" marR="59062" marT="1554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1F9"/>
                    </a:solidFill>
                  </a:tcPr>
                </a:tc>
              </a:tr>
              <a:tr h="384372">
                <a:tc>
                  <a:txBody>
                    <a:bodyPr/>
                    <a:lstStyle>
                      <a:lvl1pPr defTabSz="579438">
                        <a:spcBef>
                          <a:spcPct val="20000"/>
                        </a:spcBef>
                        <a:defRPr sz="2800">
                          <a:solidFill>
                            <a:schemeClr val="tx1"/>
                          </a:solidFill>
                          <a:latin typeface="Arial" panose="020B0604020202020204" pitchFamily="34" charset="0"/>
                        </a:defRPr>
                      </a:lvl1pPr>
                      <a:lvl2pPr marL="742950" indent="-285750" defTabSz="579438">
                        <a:spcBef>
                          <a:spcPct val="20000"/>
                        </a:spcBef>
                        <a:defRPr sz="2400">
                          <a:solidFill>
                            <a:schemeClr val="tx1"/>
                          </a:solidFill>
                          <a:latin typeface="Arial" panose="020B0604020202020204" pitchFamily="34" charset="0"/>
                        </a:defRPr>
                      </a:lvl2pPr>
                      <a:lvl3pPr marL="1143000" indent="-228600" defTabSz="579438">
                        <a:spcBef>
                          <a:spcPct val="20000"/>
                        </a:spcBef>
                        <a:defRPr sz="2000">
                          <a:solidFill>
                            <a:schemeClr val="tx1"/>
                          </a:solidFill>
                          <a:latin typeface="Arial" panose="020B0604020202020204" pitchFamily="34" charset="0"/>
                        </a:defRPr>
                      </a:lvl3pPr>
                      <a:lvl4pPr marL="1600200" indent="-228600" defTabSz="579438">
                        <a:spcBef>
                          <a:spcPct val="20000"/>
                        </a:spcBef>
                        <a:defRPr>
                          <a:solidFill>
                            <a:schemeClr val="tx1"/>
                          </a:solidFill>
                          <a:latin typeface="Arial" panose="020B0604020202020204" pitchFamily="34" charset="0"/>
                        </a:defRPr>
                      </a:lvl4pPr>
                      <a:lvl5pPr marL="2057400" indent="-228600" defTabSz="579438">
                        <a:spcBef>
                          <a:spcPct val="20000"/>
                        </a:spcBef>
                        <a:defRPr>
                          <a:solidFill>
                            <a:schemeClr val="tx1"/>
                          </a:solidFill>
                          <a:latin typeface="Arial" panose="020B0604020202020204" pitchFamily="34" charset="0"/>
                        </a:defRPr>
                      </a:lvl5pPr>
                      <a:lvl6pPr marL="2514600" indent="-228600" defTabSz="579438" eaLnBrk="0" fontAlgn="base" hangingPunct="0">
                        <a:spcBef>
                          <a:spcPct val="20000"/>
                        </a:spcBef>
                        <a:spcAft>
                          <a:spcPct val="0"/>
                        </a:spcAft>
                        <a:defRPr>
                          <a:solidFill>
                            <a:schemeClr val="tx1"/>
                          </a:solidFill>
                          <a:latin typeface="Arial" panose="020B0604020202020204" pitchFamily="34" charset="0"/>
                        </a:defRPr>
                      </a:lvl6pPr>
                      <a:lvl7pPr marL="2971800" indent="-228600" defTabSz="579438" eaLnBrk="0" fontAlgn="base" hangingPunct="0">
                        <a:spcBef>
                          <a:spcPct val="20000"/>
                        </a:spcBef>
                        <a:spcAft>
                          <a:spcPct val="0"/>
                        </a:spcAft>
                        <a:defRPr>
                          <a:solidFill>
                            <a:schemeClr val="tx1"/>
                          </a:solidFill>
                          <a:latin typeface="Arial" panose="020B0604020202020204" pitchFamily="34" charset="0"/>
                        </a:defRPr>
                      </a:lvl7pPr>
                      <a:lvl8pPr marL="3429000" indent="-228600" defTabSz="579438" eaLnBrk="0" fontAlgn="base" hangingPunct="0">
                        <a:spcBef>
                          <a:spcPct val="20000"/>
                        </a:spcBef>
                        <a:spcAft>
                          <a:spcPct val="0"/>
                        </a:spcAft>
                        <a:defRPr>
                          <a:solidFill>
                            <a:schemeClr val="tx1"/>
                          </a:solidFill>
                          <a:latin typeface="Arial" panose="020B0604020202020204" pitchFamily="34" charset="0"/>
                        </a:defRPr>
                      </a:lvl8pPr>
                      <a:lvl9pPr marL="3886200" indent="-228600" defTabSz="579438"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579438"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 Принятие решения по результатам рассмотрения, внесение сведений в Реестр</a:t>
                      </a:r>
                    </a:p>
                  </a:txBody>
                  <a:tcPr marL="176151" marR="59062" marT="1554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579438">
                        <a:spcBef>
                          <a:spcPct val="20000"/>
                        </a:spcBef>
                        <a:defRPr sz="2800">
                          <a:solidFill>
                            <a:schemeClr val="tx1"/>
                          </a:solidFill>
                          <a:latin typeface="Arial" panose="020B0604020202020204" pitchFamily="34" charset="0"/>
                        </a:defRPr>
                      </a:lvl1pPr>
                      <a:lvl2pPr marL="742950" indent="-285750" defTabSz="579438">
                        <a:spcBef>
                          <a:spcPct val="20000"/>
                        </a:spcBef>
                        <a:defRPr sz="2400">
                          <a:solidFill>
                            <a:schemeClr val="tx1"/>
                          </a:solidFill>
                          <a:latin typeface="Arial" panose="020B0604020202020204" pitchFamily="34" charset="0"/>
                        </a:defRPr>
                      </a:lvl2pPr>
                      <a:lvl3pPr marL="1143000" indent="-228600" defTabSz="579438">
                        <a:spcBef>
                          <a:spcPct val="20000"/>
                        </a:spcBef>
                        <a:defRPr sz="2000">
                          <a:solidFill>
                            <a:schemeClr val="tx1"/>
                          </a:solidFill>
                          <a:latin typeface="Arial" panose="020B0604020202020204" pitchFamily="34" charset="0"/>
                        </a:defRPr>
                      </a:lvl3pPr>
                      <a:lvl4pPr marL="1600200" indent="-228600" defTabSz="579438">
                        <a:spcBef>
                          <a:spcPct val="20000"/>
                        </a:spcBef>
                        <a:defRPr>
                          <a:solidFill>
                            <a:schemeClr val="tx1"/>
                          </a:solidFill>
                          <a:latin typeface="Arial" panose="020B0604020202020204" pitchFamily="34" charset="0"/>
                        </a:defRPr>
                      </a:lvl4pPr>
                      <a:lvl5pPr marL="2057400" indent="-228600" defTabSz="579438">
                        <a:spcBef>
                          <a:spcPct val="20000"/>
                        </a:spcBef>
                        <a:defRPr>
                          <a:solidFill>
                            <a:schemeClr val="tx1"/>
                          </a:solidFill>
                          <a:latin typeface="Arial" panose="020B0604020202020204" pitchFamily="34" charset="0"/>
                        </a:defRPr>
                      </a:lvl5pPr>
                      <a:lvl6pPr marL="2514600" indent="-228600" defTabSz="579438" eaLnBrk="0" fontAlgn="base" hangingPunct="0">
                        <a:spcBef>
                          <a:spcPct val="20000"/>
                        </a:spcBef>
                        <a:spcAft>
                          <a:spcPct val="0"/>
                        </a:spcAft>
                        <a:defRPr>
                          <a:solidFill>
                            <a:schemeClr val="tx1"/>
                          </a:solidFill>
                          <a:latin typeface="Arial" panose="020B0604020202020204" pitchFamily="34" charset="0"/>
                        </a:defRPr>
                      </a:lvl6pPr>
                      <a:lvl7pPr marL="2971800" indent="-228600" defTabSz="579438" eaLnBrk="0" fontAlgn="base" hangingPunct="0">
                        <a:spcBef>
                          <a:spcPct val="20000"/>
                        </a:spcBef>
                        <a:spcAft>
                          <a:spcPct val="0"/>
                        </a:spcAft>
                        <a:defRPr>
                          <a:solidFill>
                            <a:schemeClr val="tx1"/>
                          </a:solidFill>
                          <a:latin typeface="Arial" panose="020B0604020202020204" pitchFamily="34" charset="0"/>
                        </a:defRPr>
                      </a:lvl7pPr>
                      <a:lvl8pPr marL="3429000" indent="-228600" defTabSz="579438" eaLnBrk="0" fontAlgn="base" hangingPunct="0">
                        <a:spcBef>
                          <a:spcPct val="20000"/>
                        </a:spcBef>
                        <a:spcAft>
                          <a:spcPct val="0"/>
                        </a:spcAft>
                        <a:defRPr>
                          <a:solidFill>
                            <a:schemeClr val="tx1"/>
                          </a:solidFill>
                          <a:latin typeface="Arial" panose="020B0604020202020204" pitchFamily="34" charset="0"/>
                        </a:defRPr>
                      </a:lvl8pPr>
                      <a:lvl9pPr marL="3886200" indent="-228600" defTabSz="579438"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579438"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 (4 ***</a:t>
                      </a:r>
                      <a:r>
                        <a:rPr kumimoji="0" lang="ru-RU" altLang="ru-RU" sz="1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р.д</a:t>
                      </a: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txBody>
                  <a:tcPr marL="176151" marR="59062" marT="1554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579438">
                        <a:spcBef>
                          <a:spcPct val="20000"/>
                        </a:spcBef>
                        <a:defRPr sz="2800">
                          <a:solidFill>
                            <a:schemeClr val="tx1"/>
                          </a:solidFill>
                          <a:latin typeface="Arial" panose="020B0604020202020204" pitchFamily="34" charset="0"/>
                        </a:defRPr>
                      </a:lvl1pPr>
                      <a:lvl2pPr marL="742950" indent="-285750" defTabSz="579438">
                        <a:spcBef>
                          <a:spcPct val="20000"/>
                        </a:spcBef>
                        <a:defRPr sz="2400">
                          <a:solidFill>
                            <a:schemeClr val="tx1"/>
                          </a:solidFill>
                          <a:latin typeface="Arial" panose="020B0604020202020204" pitchFamily="34" charset="0"/>
                        </a:defRPr>
                      </a:lvl2pPr>
                      <a:lvl3pPr marL="1143000" indent="-228600" defTabSz="579438">
                        <a:spcBef>
                          <a:spcPct val="20000"/>
                        </a:spcBef>
                        <a:defRPr sz="2000">
                          <a:solidFill>
                            <a:schemeClr val="tx1"/>
                          </a:solidFill>
                          <a:latin typeface="Arial" panose="020B0604020202020204" pitchFamily="34" charset="0"/>
                        </a:defRPr>
                      </a:lvl3pPr>
                      <a:lvl4pPr marL="1600200" indent="-228600" defTabSz="579438">
                        <a:spcBef>
                          <a:spcPct val="20000"/>
                        </a:spcBef>
                        <a:defRPr>
                          <a:solidFill>
                            <a:schemeClr val="tx1"/>
                          </a:solidFill>
                          <a:latin typeface="Arial" panose="020B0604020202020204" pitchFamily="34" charset="0"/>
                        </a:defRPr>
                      </a:lvl4pPr>
                      <a:lvl5pPr marL="2057400" indent="-228600" defTabSz="579438">
                        <a:spcBef>
                          <a:spcPct val="20000"/>
                        </a:spcBef>
                        <a:defRPr>
                          <a:solidFill>
                            <a:schemeClr val="tx1"/>
                          </a:solidFill>
                          <a:latin typeface="Arial" panose="020B0604020202020204" pitchFamily="34" charset="0"/>
                        </a:defRPr>
                      </a:lvl5pPr>
                      <a:lvl6pPr marL="2514600" indent="-228600" defTabSz="579438" eaLnBrk="0" fontAlgn="base" hangingPunct="0">
                        <a:spcBef>
                          <a:spcPct val="20000"/>
                        </a:spcBef>
                        <a:spcAft>
                          <a:spcPct val="0"/>
                        </a:spcAft>
                        <a:defRPr>
                          <a:solidFill>
                            <a:schemeClr val="tx1"/>
                          </a:solidFill>
                          <a:latin typeface="Arial" panose="020B0604020202020204" pitchFamily="34" charset="0"/>
                        </a:defRPr>
                      </a:lvl6pPr>
                      <a:lvl7pPr marL="2971800" indent="-228600" defTabSz="579438" eaLnBrk="0" fontAlgn="base" hangingPunct="0">
                        <a:spcBef>
                          <a:spcPct val="20000"/>
                        </a:spcBef>
                        <a:spcAft>
                          <a:spcPct val="0"/>
                        </a:spcAft>
                        <a:defRPr>
                          <a:solidFill>
                            <a:schemeClr val="tx1"/>
                          </a:solidFill>
                          <a:latin typeface="Arial" panose="020B0604020202020204" pitchFamily="34" charset="0"/>
                        </a:defRPr>
                      </a:lvl7pPr>
                      <a:lvl8pPr marL="3429000" indent="-228600" defTabSz="579438" eaLnBrk="0" fontAlgn="base" hangingPunct="0">
                        <a:spcBef>
                          <a:spcPct val="20000"/>
                        </a:spcBef>
                        <a:spcAft>
                          <a:spcPct val="0"/>
                        </a:spcAft>
                        <a:defRPr>
                          <a:solidFill>
                            <a:schemeClr val="tx1"/>
                          </a:solidFill>
                          <a:latin typeface="Arial" panose="020B0604020202020204" pitchFamily="34" charset="0"/>
                        </a:defRPr>
                      </a:lvl8pPr>
                      <a:lvl9pPr marL="3886200" indent="-228600" defTabSz="579438"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579438"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 (4 ***) </a:t>
                      </a:r>
                      <a:r>
                        <a:rPr kumimoji="0" lang="ru-RU" altLang="ru-RU" sz="1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р.д</a:t>
                      </a: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txBody>
                  <a:tcPr marL="176151" marR="59062" marT="1554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43655">
                <a:tc>
                  <a:txBody>
                    <a:bodyPr/>
                    <a:lstStyle>
                      <a:lvl1pPr marL="182563">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182563" marR="0" lvl="0" indent="0" algn="l" defTabSz="914400" rtl="0" eaLnBrk="1" fontAlgn="base" latinLnBrk="0" hangingPunct="1">
                        <a:lnSpc>
                          <a:spcPct val="107000"/>
                        </a:lnSpc>
                        <a:spcBef>
                          <a:spcPts val="625"/>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 Направление в ЛК заявителя на ЕПГУ выписки из реестра </a:t>
                      </a:r>
                    </a:p>
                  </a:txBody>
                  <a:tcPr marL="0" marR="0" marT="8001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1F9"/>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1F9"/>
                    </a:solidFill>
                  </a:tcPr>
                </a:tc>
                <a:tc>
                  <a:txBody>
                    <a:bodyPr/>
                    <a:lstStyle>
                      <a:lvl1pPr marL="5715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57150" marR="0" lvl="0" indent="0" algn="ctr" defTabSz="914400" rtl="0" eaLnBrk="1" fontAlgn="base" latinLnBrk="0" hangingPunct="1">
                        <a:lnSpc>
                          <a:spcPct val="100000"/>
                        </a:lnSpc>
                        <a:spcBef>
                          <a:spcPts val="813"/>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1F9"/>
                    </a:solidFill>
                  </a:tcPr>
                </a:tc>
              </a:tr>
              <a:tr h="345283">
                <a:tc>
                  <a:txBody>
                    <a:bodyPr/>
                    <a:lstStyle>
                      <a:lvl1pPr defTabSz="579438">
                        <a:spcBef>
                          <a:spcPct val="20000"/>
                        </a:spcBef>
                        <a:defRPr sz="2800">
                          <a:solidFill>
                            <a:schemeClr val="tx1"/>
                          </a:solidFill>
                          <a:latin typeface="Arial" panose="020B0604020202020204" pitchFamily="34" charset="0"/>
                        </a:defRPr>
                      </a:lvl1pPr>
                      <a:lvl2pPr marL="742950" indent="-285750" defTabSz="579438">
                        <a:spcBef>
                          <a:spcPct val="20000"/>
                        </a:spcBef>
                        <a:defRPr sz="2400">
                          <a:solidFill>
                            <a:schemeClr val="tx1"/>
                          </a:solidFill>
                          <a:latin typeface="Arial" panose="020B0604020202020204" pitchFamily="34" charset="0"/>
                        </a:defRPr>
                      </a:lvl2pPr>
                      <a:lvl3pPr marL="1143000" indent="-228600" defTabSz="579438">
                        <a:spcBef>
                          <a:spcPct val="20000"/>
                        </a:spcBef>
                        <a:defRPr sz="2000">
                          <a:solidFill>
                            <a:schemeClr val="tx1"/>
                          </a:solidFill>
                          <a:latin typeface="Arial" panose="020B0604020202020204" pitchFamily="34" charset="0"/>
                        </a:defRPr>
                      </a:lvl3pPr>
                      <a:lvl4pPr marL="1600200" indent="-228600" defTabSz="579438">
                        <a:spcBef>
                          <a:spcPct val="20000"/>
                        </a:spcBef>
                        <a:defRPr>
                          <a:solidFill>
                            <a:schemeClr val="tx1"/>
                          </a:solidFill>
                          <a:latin typeface="Arial" panose="020B0604020202020204" pitchFamily="34" charset="0"/>
                        </a:defRPr>
                      </a:lvl4pPr>
                      <a:lvl5pPr marL="2057400" indent="-228600" defTabSz="579438">
                        <a:spcBef>
                          <a:spcPct val="20000"/>
                        </a:spcBef>
                        <a:defRPr>
                          <a:solidFill>
                            <a:schemeClr val="tx1"/>
                          </a:solidFill>
                          <a:latin typeface="Arial" panose="020B0604020202020204" pitchFamily="34" charset="0"/>
                        </a:defRPr>
                      </a:lvl5pPr>
                      <a:lvl6pPr marL="2514600" indent="-228600" defTabSz="579438" eaLnBrk="0" fontAlgn="base" hangingPunct="0">
                        <a:spcBef>
                          <a:spcPct val="20000"/>
                        </a:spcBef>
                        <a:spcAft>
                          <a:spcPct val="0"/>
                        </a:spcAft>
                        <a:defRPr>
                          <a:solidFill>
                            <a:schemeClr val="tx1"/>
                          </a:solidFill>
                          <a:latin typeface="Arial" panose="020B0604020202020204" pitchFamily="34" charset="0"/>
                        </a:defRPr>
                      </a:lvl6pPr>
                      <a:lvl7pPr marL="2971800" indent="-228600" defTabSz="579438" eaLnBrk="0" fontAlgn="base" hangingPunct="0">
                        <a:spcBef>
                          <a:spcPct val="20000"/>
                        </a:spcBef>
                        <a:spcAft>
                          <a:spcPct val="0"/>
                        </a:spcAft>
                        <a:defRPr>
                          <a:solidFill>
                            <a:schemeClr val="tx1"/>
                          </a:solidFill>
                          <a:latin typeface="Arial" panose="020B0604020202020204" pitchFamily="34" charset="0"/>
                        </a:defRPr>
                      </a:lvl7pPr>
                      <a:lvl8pPr marL="3429000" indent="-228600" defTabSz="579438" eaLnBrk="0" fontAlgn="base" hangingPunct="0">
                        <a:spcBef>
                          <a:spcPct val="20000"/>
                        </a:spcBef>
                        <a:spcAft>
                          <a:spcPct val="0"/>
                        </a:spcAft>
                        <a:defRPr>
                          <a:solidFill>
                            <a:schemeClr val="tx1"/>
                          </a:solidFill>
                          <a:latin typeface="Arial" panose="020B0604020202020204" pitchFamily="34" charset="0"/>
                        </a:defRPr>
                      </a:lvl8pPr>
                      <a:lvl9pPr marL="3886200" indent="-228600" defTabSz="579438"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579438"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ИТОГО:</a:t>
                      </a:r>
                    </a:p>
                  </a:txBody>
                  <a:tcPr marL="88081" marR="29533" marT="777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579438">
                        <a:spcBef>
                          <a:spcPct val="20000"/>
                        </a:spcBef>
                        <a:defRPr sz="2800">
                          <a:solidFill>
                            <a:schemeClr val="tx1"/>
                          </a:solidFill>
                          <a:latin typeface="Arial" panose="020B0604020202020204" pitchFamily="34" charset="0"/>
                        </a:defRPr>
                      </a:lvl1pPr>
                      <a:lvl2pPr marL="742950" indent="-285750" defTabSz="579438">
                        <a:spcBef>
                          <a:spcPct val="20000"/>
                        </a:spcBef>
                        <a:defRPr sz="2400">
                          <a:solidFill>
                            <a:schemeClr val="tx1"/>
                          </a:solidFill>
                          <a:latin typeface="Arial" panose="020B0604020202020204" pitchFamily="34" charset="0"/>
                        </a:defRPr>
                      </a:lvl2pPr>
                      <a:lvl3pPr marL="1143000" indent="-228600" defTabSz="579438">
                        <a:spcBef>
                          <a:spcPct val="20000"/>
                        </a:spcBef>
                        <a:defRPr sz="2000">
                          <a:solidFill>
                            <a:schemeClr val="tx1"/>
                          </a:solidFill>
                          <a:latin typeface="Arial" panose="020B0604020202020204" pitchFamily="34" charset="0"/>
                        </a:defRPr>
                      </a:lvl3pPr>
                      <a:lvl4pPr marL="1600200" indent="-228600" defTabSz="579438">
                        <a:spcBef>
                          <a:spcPct val="20000"/>
                        </a:spcBef>
                        <a:defRPr>
                          <a:solidFill>
                            <a:schemeClr val="tx1"/>
                          </a:solidFill>
                          <a:latin typeface="Arial" panose="020B0604020202020204" pitchFamily="34" charset="0"/>
                        </a:defRPr>
                      </a:lvl4pPr>
                      <a:lvl5pPr marL="2057400" indent="-228600" defTabSz="579438">
                        <a:spcBef>
                          <a:spcPct val="20000"/>
                        </a:spcBef>
                        <a:defRPr>
                          <a:solidFill>
                            <a:schemeClr val="tx1"/>
                          </a:solidFill>
                          <a:latin typeface="Arial" panose="020B0604020202020204" pitchFamily="34" charset="0"/>
                        </a:defRPr>
                      </a:lvl5pPr>
                      <a:lvl6pPr marL="2514600" indent="-228600" defTabSz="579438" eaLnBrk="0" fontAlgn="base" hangingPunct="0">
                        <a:spcBef>
                          <a:spcPct val="20000"/>
                        </a:spcBef>
                        <a:spcAft>
                          <a:spcPct val="0"/>
                        </a:spcAft>
                        <a:defRPr>
                          <a:solidFill>
                            <a:schemeClr val="tx1"/>
                          </a:solidFill>
                          <a:latin typeface="Arial" panose="020B0604020202020204" pitchFamily="34" charset="0"/>
                        </a:defRPr>
                      </a:lvl6pPr>
                      <a:lvl7pPr marL="2971800" indent="-228600" defTabSz="579438" eaLnBrk="0" fontAlgn="base" hangingPunct="0">
                        <a:spcBef>
                          <a:spcPct val="20000"/>
                        </a:spcBef>
                        <a:spcAft>
                          <a:spcPct val="0"/>
                        </a:spcAft>
                        <a:defRPr>
                          <a:solidFill>
                            <a:schemeClr val="tx1"/>
                          </a:solidFill>
                          <a:latin typeface="Arial" panose="020B0604020202020204" pitchFamily="34" charset="0"/>
                        </a:defRPr>
                      </a:lvl7pPr>
                      <a:lvl8pPr marL="3429000" indent="-228600" defTabSz="579438" eaLnBrk="0" fontAlgn="base" hangingPunct="0">
                        <a:spcBef>
                          <a:spcPct val="20000"/>
                        </a:spcBef>
                        <a:spcAft>
                          <a:spcPct val="0"/>
                        </a:spcAft>
                        <a:defRPr>
                          <a:solidFill>
                            <a:schemeClr val="tx1"/>
                          </a:solidFill>
                          <a:latin typeface="Arial" panose="020B0604020202020204" pitchFamily="34" charset="0"/>
                        </a:defRPr>
                      </a:lvl8pPr>
                      <a:lvl9pPr marL="3886200" indent="-228600" defTabSz="579438"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579438"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12 (20**</a:t>
                      </a:r>
                      <a:r>
                        <a:rPr kumimoji="0" lang="en-US" altLang="ru-RU"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r>
                        <a:rPr kumimoji="0" lang="ru-RU" altLang="ru-RU"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p>
                  </a:txBody>
                  <a:tcPr marL="88081" marR="29533" marT="777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579438">
                        <a:spcBef>
                          <a:spcPct val="20000"/>
                        </a:spcBef>
                        <a:defRPr sz="2800">
                          <a:solidFill>
                            <a:schemeClr val="tx1"/>
                          </a:solidFill>
                          <a:latin typeface="Arial" panose="020B0604020202020204" pitchFamily="34" charset="0"/>
                        </a:defRPr>
                      </a:lvl1pPr>
                      <a:lvl2pPr marL="742950" indent="-285750" defTabSz="579438">
                        <a:spcBef>
                          <a:spcPct val="20000"/>
                        </a:spcBef>
                        <a:defRPr sz="2400">
                          <a:solidFill>
                            <a:schemeClr val="tx1"/>
                          </a:solidFill>
                          <a:latin typeface="Arial" panose="020B0604020202020204" pitchFamily="34" charset="0"/>
                        </a:defRPr>
                      </a:lvl2pPr>
                      <a:lvl3pPr marL="1143000" indent="-228600" defTabSz="579438">
                        <a:spcBef>
                          <a:spcPct val="20000"/>
                        </a:spcBef>
                        <a:defRPr sz="2000">
                          <a:solidFill>
                            <a:schemeClr val="tx1"/>
                          </a:solidFill>
                          <a:latin typeface="Arial" panose="020B0604020202020204" pitchFamily="34" charset="0"/>
                        </a:defRPr>
                      </a:lvl3pPr>
                      <a:lvl4pPr marL="1600200" indent="-228600" defTabSz="579438">
                        <a:spcBef>
                          <a:spcPct val="20000"/>
                        </a:spcBef>
                        <a:defRPr>
                          <a:solidFill>
                            <a:schemeClr val="tx1"/>
                          </a:solidFill>
                          <a:latin typeface="Arial" panose="020B0604020202020204" pitchFamily="34" charset="0"/>
                        </a:defRPr>
                      </a:lvl4pPr>
                      <a:lvl5pPr marL="2057400" indent="-228600" defTabSz="579438">
                        <a:spcBef>
                          <a:spcPct val="20000"/>
                        </a:spcBef>
                        <a:defRPr>
                          <a:solidFill>
                            <a:schemeClr val="tx1"/>
                          </a:solidFill>
                          <a:latin typeface="Arial" panose="020B0604020202020204" pitchFamily="34" charset="0"/>
                        </a:defRPr>
                      </a:lvl5pPr>
                      <a:lvl6pPr marL="2514600" indent="-228600" defTabSz="579438" eaLnBrk="0" fontAlgn="base" hangingPunct="0">
                        <a:spcBef>
                          <a:spcPct val="20000"/>
                        </a:spcBef>
                        <a:spcAft>
                          <a:spcPct val="0"/>
                        </a:spcAft>
                        <a:defRPr>
                          <a:solidFill>
                            <a:schemeClr val="tx1"/>
                          </a:solidFill>
                          <a:latin typeface="Arial" panose="020B0604020202020204" pitchFamily="34" charset="0"/>
                        </a:defRPr>
                      </a:lvl6pPr>
                      <a:lvl7pPr marL="2971800" indent="-228600" defTabSz="579438" eaLnBrk="0" fontAlgn="base" hangingPunct="0">
                        <a:spcBef>
                          <a:spcPct val="20000"/>
                        </a:spcBef>
                        <a:spcAft>
                          <a:spcPct val="0"/>
                        </a:spcAft>
                        <a:defRPr>
                          <a:solidFill>
                            <a:schemeClr val="tx1"/>
                          </a:solidFill>
                          <a:latin typeface="Arial" panose="020B0604020202020204" pitchFamily="34" charset="0"/>
                        </a:defRPr>
                      </a:lvl7pPr>
                      <a:lvl8pPr marL="3429000" indent="-228600" defTabSz="579438" eaLnBrk="0" fontAlgn="base" hangingPunct="0">
                        <a:spcBef>
                          <a:spcPct val="20000"/>
                        </a:spcBef>
                        <a:spcAft>
                          <a:spcPct val="0"/>
                        </a:spcAft>
                        <a:defRPr>
                          <a:solidFill>
                            <a:schemeClr val="tx1"/>
                          </a:solidFill>
                          <a:latin typeface="Arial" panose="020B0604020202020204" pitchFamily="34" charset="0"/>
                        </a:defRPr>
                      </a:lvl8pPr>
                      <a:lvl9pPr marL="3886200" indent="-228600" defTabSz="579438"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579438"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 (20***)</a:t>
                      </a:r>
                    </a:p>
                  </a:txBody>
                  <a:tcPr marL="88081" marR="29533" marT="777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 name="Прямоугольник 13"/>
          <p:cNvSpPr/>
          <p:nvPr/>
        </p:nvSpPr>
        <p:spPr>
          <a:xfrm>
            <a:off x="149678" y="5786260"/>
            <a:ext cx="11891526" cy="646331"/>
          </a:xfrm>
          <a:prstGeom prst="rect">
            <a:avLst/>
          </a:prstGeom>
          <a:ln>
            <a:noFill/>
          </a:ln>
        </p:spPr>
        <p:txBody>
          <a:bodyPr wrap="square">
            <a:spAutoFit/>
          </a:bodyPr>
          <a:lstStyle/>
          <a:p>
            <a:pPr eaLnBrk="1" fontAlgn="auto" hangingPunct="1">
              <a:spcBef>
                <a:spcPts val="0"/>
              </a:spcBef>
              <a:spcAft>
                <a:spcPts val="0"/>
              </a:spcAft>
              <a:defRPr/>
            </a:pPr>
            <a:r>
              <a:rPr lang="ru-RU" sz="1200" dirty="0" smtClean="0">
                <a:solidFill>
                  <a:prstClr val="black"/>
                </a:solidFill>
                <a:latin typeface="Times New Roman" panose="02020603050405020304" pitchFamily="18" charset="0"/>
                <a:cs typeface="Times New Roman" panose="02020603050405020304" pitchFamily="18" charset="0"/>
              </a:rPr>
              <a:t>ОЦС – описание целевого состояния по государственным услугам.</a:t>
            </a:r>
          </a:p>
          <a:p>
            <a:pPr eaLnBrk="1" fontAlgn="auto" hangingPunct="1">
              <a:spcBef>
                <a:spcPts val="0"/>
              </a:spcBef>
              <a:spcAft>
                <a:spcPts val="0"/>
              </a:spcAft>
              <a:defRPr/>
            </a:pPr>
            <a:r>
              <a:rPr lang="ru-RU" sz="1200" dirty="0" smtClean="0">
                <a:solidFill>
                  <a:prstClr val="black"/>
                </a:solidFill>
                <a:latin typeface="Times New Roman" panose="02020603050405020304" pitchFamily="18" charset="0"/>
                <a:cs typeface="Times New Roman" panose="02020603050405020304" pitchFamily="18" charset="0"/>
              </a:rPr>
              <a:t>** </a:t>
            </a:r>
            <a:r>
              <a:rPr lang="ru-RU" sz="1200" dirty="0">
                <a:solidFill>
                  <a:prstClr val="black"/>
                </a:solidFill>
                <a:latin typeface="Times New Roman" panose="02020603050405020304" pitchFamily="18" charset="0"/>
                <a:cs typeface="Times New Roman" panose="02020603050405020304" pitchFamily="18" charset="0"/>
              </a:rPr>
              <a:t>у</a:t>
            </a:r>
            <a:r>
              <a:rPr lang="ru-RU" sz="1200" spc="-5" dirty="0">
                <a:solidFill>
                  <a:prstClr val="black"/>
                </a:solidFill>
                <a:latin typeface="Times New Roman" panose="02020603050405020304" pitchFamily="18" charset="0"/>
                <a:cs typeface="Times New Roman" panose="02020603050405020304" pitchFamily="18" charset="0"/>
              </a:rPr>
              <a:t>ведомление</a:t>
            </a:r>
            <a:r>
              <a:rPr lang="ru-RU" sz="1200" dirty="0">
                <a:solidFill>
                  <a:prstClr val="black"/>
                </a:solidFill>
                <a:latin typeface="Times New Roman" panose="02020603050405020304" pitchFamily="18" charset="0"/>
                <a:cs typeface="Times New Roman" panose="02020603050405020304" pitchFamily="18" charset="0"/>
              </a:rPr>
              <a:t> </a:t>
            </a:r>
            <a:r>
              <a:rPr lang="ru-RU" sz="1200" spc="-5" dirty="0">
                <a:solidFill>
                  <a:prstClr val="black"/>
                </a:solidFill>
                <a:latin typeface="Times New Roman" panose="02020603050405020304" pitchFamily="18" charset="0"/>
                <a:cs typeface="Times New Roman" panose="02020603050405020304" pitchFamily="18" charset="0"/>
              </a:rPr>
              <a:t>направляется</a:t>
            </a:r>
            <a:r>
              <a:rPr lang="ru-RU" sz="1200" spc="15" dirty="0">
                <a:solidFill>
                  <a:prstClr val="black"/>
                </a:solidFill>
                <a:latin typeface="Times New Roman" panose="02020603050405020304" pitchFamily="18" charset="0"/>
                <a:cs typeface="Times New Roman" panose="02020603050405020304" pitchFamily="18" charset="0"/>
              </a:rPr>
              <a:t> </a:t>
            </a:r>
            <a:r>
              <a:rPr lang="ru-RU" sz="1200" spc="-5" dirty="0">
                <a:solidFill>
                  <a:prstClr val="black"/>
                </a:solidFill>
                <a:latin typeface="Times New Roman" panose="02020603050405020304" pitchFamily="18" charset="0"/>
                <a:cs typeface="Times New Roman" panose="02020603050405020304" pitchFamily="18" charset="0"/>
              </a:rPr>
              <a:t>автоматически посредством ЕПГУ сразу после принятия </a:t>
            </a:r>
            <a:r>
              <a:rPr lang="ru-RU" sz="1200" spc="-5" dirty="0" smtClean="0">
                <a:solidFill>
                  <a:prstClr val="black"/>
                </a:solidFill>
                <a:latin typeface="Times New Roman" panose="02020603050405020304" pitchFamily="18" charset="0"/>
                <a:cs typeface="Times New Roman" panose="02020603050405020304" pitchFamily="18" charset="0"/>
              </a:rPr>
              <a:t>решения.</a:t>
            </a:r>
            <a:endParaRPr lang="en-US" sz="1200" dirty="0">
              <a:solidFill>
                <a:prstClr val="black"/>
              </a:solidFill>
              <a:latin typeface="Times New Roman" panose="02020603050405020304" pitchFamily="18" charset="0"/>
            </a:endParaRPr>
          </a:p>
          <a:p>
            <a:pPr eaLnBrk="1" fontAlgn="auto" hangingPunct="1">
              <a:spcBef>
                <a:spcPts val="0"/>
              </a:spcBef>
              <a:spcAft>
                <a:spcPts val="0"/>
              </a:spcAft>
              <a:defRPr/>
            </a:pPr>
            <a:r>
              <a:rPr lang="en-US" sz="1200" dirty="0">
                <a:solidFill>
                  <a:prstClr val="black"/>
                </a:solidFill>
                <a:latin typeface="Times New Roman" panose="02020603050405020304" pitchFamily="18" charset="0"/>
              </a:rPr>
              <a:t>**</a:t>
            </a:r>
            <a:r>
              <a:rPr lang="ru-RU" sz="1200" dirty="0">
                <a:solidFill>
                  <a:prstClr val="black"/>
                </a:solidFill>
                <a:latin typeface="Times New Roman" panose="02020603050405020304" pitchFamily="18" charset="0"/>
              </a:rPr>
              <a:t>*</a:t>
            </a:r>
            <a:r>
              <a:rPr lang="en-US" sz="1200" dirty="0">
                <a:solidFill>
                  <a:prstClr val="black"/>
                </a:solidFill>
                <a:latin typeface="Times New Roman" panose="02020603050405020304" pitchFamily="18" charset="0"/>
              </a:rPr>
              <a:t> </a:t>
            </a:r>
            <a:r>
              <a:rPr lang="ru-RU" sz="1200" dirty="0">
                <a:solidFill>
                  <a:prstClr val="black"/>
                </a:solidFill>
                <a:latin typeface="Times New Roman" panose="02020603050405020304" pitchFamily="18" charset="0"/>
              </a:rPr>
              <a:t>в случае, если </a:t>
            </a:r>
            <a:r>
              <a:rPr lang="ru-RU" sz="1200" dirty="0" smtClean="0">
                <a:solidFill>
                  <a:prstClr val="black"/>
                </a:solidFill>
                <a:latin typeface="Times New Roman" panose="02020603050405020304" pitchFamily="18" charset="0"/>
              </a:rPr>
              <a:t>через </a:t>
            </a:r>
            <a:r>
              <a:rPr lang="ru-RU" sz="1200" dirty="0">
                <a:solidFill>
                  <a:prstClr val="black"/>
                </a:solidFill>
                <a:latin typeface="Times New Roman" panose="02020603050405020304" pitchFamily="18" charset="0"/>
              </a:rPr>
              <a:t>ЕПГУ одновременно заявлено 10 и более технических устройств, а </a:t>
            </a:r>
            <a:r>
              <a:rPr lang="ru-RU" sz="1200" dirty="0" smtClean="0">
                <a:solidFill>
                  <a:prstClr val="black"/>
                </a:solidFill>
                <a:latin typeface="Times New Roman" panose="02020603050405020304" pitchFamily="18" charset="0"/>
              </a:rPr>
              <a:t>также в </a:t>
            </a:r>
            <a:r>
              <a:rPr lang="ru-RU" sz="1200" dirty="0">
                <a:solidFill>
                  <a:prstClr val="black"/>
                </a:solidFill>
                <a:latin typeface="Times New Roman" panose="02020603050405020304" pitchFamily="18" charset="0"/>
              </a:rPr>
              <a:t>случае предоставления </a:t>
            </a:r>
            <a:r>
              <a:rPr lang="ru-RU" sz="1200" dirty="0" smtClean="0">
                <a:solidFill>
                  <a:prstClr val="black"/>
                </a:solidFill>
                <a:latin typeface="Times New Roman" panose="02020603050405020304" pitchFamily="18" charset="0"/>
              </a:rPr>
              <a:t>заявления </a:t>
            </a:r>
            <a:r>
              <a:rPr lang="ru-RU" sz="1200" dirty="0">
                <a:solidFill>
                  <a:prstClr val="black"/>
                </a:solidFill>
                <a:latin typeface="Times New Roman" panose="02020603050405020304" pitchFamily="18" charset="0"/>
              </a:rPr>
              <a:t>и документов на бумажном носителе</a:t>
            </a:r>
          </a:p>
        </p:txBody>
      </p:sp>
    </p:spTree>
    <p:extLst>
      <p:ext uri="{BB962C8B-B14F-4D97-AF65-F5344CB8AC3E}">
        <p14:creationId xmlns:p14="http://schemas.microsoft.com/office/powerpoint/2010/main" val="4277963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3" name="Прямоугольник 12"/>
          <p:cNvSpPr/>
          <p:nvPr/>
        </p:nvSpPr>
        <p:spPr>
          <a:xfrm>
            <a:off x="1735666" y="6597650"/>
            <a:ext cx="9313333" cy="128586"/>
          </a:xfrm>
          <a:prstGeom prst="rect">
            <a:avLst/>
          </a:prstGeom>
          <a:solidFill>
            <a:schemeClr val="bg1">
              <a:alpha val="64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endParaRPr lang="ru-RU" altLang="ru-RU">
              <a:solidFill>
                <a:srgbClr val="000000"/>
              </a:solidFill>
              <a:effectLst>
                <a:outerShdw blurRad="38100" dist="38100" dir="2700000" algn="tl">
                  <a:srgbClr val="C0C0C0"/>
                </a:outerShdw>
              </a:effectLst>
              <a:cs typeface="Times New Roman" panose="02020603050405020304" pitchFamily="18" charset="0"/>
            </a:endParaRPr>
          </a:p>
        </p:txBody>
      </p:sp>
      <p:sp>
        <p:nvSpPr>
          <p:cNvPr id="21507" name="Заголовок 1"/>
          <p:cNvSpPr txBox="1">
            <a:spLocks/>
          </p:cNvSpPr>
          <p:nvPr/>
        </p:nvSpPr>
        <p:spPr bwMode="auto">
          <a:xfrm>
            <a:off x="1143000" y="0"/>
            <a:ext cx="9906000" cy="889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7" tIns="36004" rIns="72007" bIns="36004"/>
          <a:lstStyle>
            <a:lvl1pPr defTabSz="719138">
              <a:lnSpc>
                <a:spcPct val="90000"/>
              </a:lnSpc>
              <a:spcBef>
                <a:spcPts val="1000"/>
              </a:spcBef>
              <a:buFont typeface="Arial" panose="020B0604020202020204" pitchFamily="34" charset="0"/>
              <a:buChar char="•"/>
              <a:tabLst>
                <a:tab pos="9672638" algn="l"/>
              </a:tabLst>
              <a:defRPr sz="2800">
                <a:solidFill>
                  <a:schemeClr val="tx1"/>
                </a:solidFill>
                <a:latin typeface="Calibri" panose="020F0502020204030204" pitchFamily="34" charset="0"/>
              </a:defRPr>
            </a:lvl1pPr>
            <a:lvl2pPr marL="742950" indent="-285750" defTabSz="719138">
              <a:lnSpc>
                <a:spcPct val="90000"/>
              </a:lnSpc>
              <a:spcBef>
                <a:spcPts val="500"/>
              </a:spcBef>
              <a:buFont typeface="Arial" panose="020B0604020202020204" pitchFamily="34" charset="0"/>
              <a:buChar char="•"/>
              <a:tabLst>
                <a:tab pos="9672638" algn="l"/>
              </a:tabLst>
              <a:defRPr sz="2400">
                <a:solidFill>
                  <a:schemeClr val="tx1"/>
                </a:solidFill>
                <a:latin typeface="Calibri" panose="020F0502020204030204" pitchFamily="34" charset="0"/>
              </a:defRPr>
            </a:lvl2pPr>
            <a:lvl3pPr marL="1143000" indent="-228600" defTabSz="719138">
              <a:lnSpc>
                <a:spcPct val="90000"/>
              </a:lnSpc>
              <a:spcBef>
                <a:spcPts val="500"/>
              </a:spcBef>
              <a:buFont typeface="Arial" panose="020B0604020202020204" pitchFamily="34" charset="0"/>
              <a:buChar char="•"/>
              <a:tabLst>
                <a:tab pos="9672638" algn="l"/>
              </a:tabLst>
              <a:defRPr sz="2000">
                <a:solidFill>
                  <a:schemeClr val="tx1"/>
                </a:solidFill>
                <a:latin typeface="Calibri" panose="020F0502020204030204" pitchFamily="34" charset="0"/>
              </a:defRPr>
            </a:lvl3pPr>
            <a:lvl4pPr marL="1600200" indent="-228600" defTabSz="719138">
              <a:lnSpc>
                <a:spcPct val="90000"/>
              </a:lnSpc>
              <a:spcBef>
                <a:spcPts val="500"/>
              </a:spcBef>
              <a:buFont typeface="Arial" panose="020B0604020202020204" pitchFamily="34" charset="0"/>
              <a:buChar char="•"/>
              <a:tabLst>
                <a:tab pos="9672638" algn="l"/>
              </a:tabLst>
              <a:defRPr sz="2000">
                <a:solidFill>
                  <a:schemeClr val="tx1"/>
                </a:solidFill>
                <a:latin typeface="Calibri" panose="020F0502020204030204" pitchFamily="34" charset="0"/>
              </a:defRPr>
            </a:lvl4pPr>
            <a:lvl5pPr marL="2057400" indent="-228600" defTabSz="719138">
              <a:lnSpc>
                <a:spcPct val="90000"/>
              </a:lnSpc>
              <a:spcBef>
                <a:spcPts val="500"/>
              </a:spcBef>
              <a:buFont typeface="Arial" panose="020B0604020202020204" pitchFamily="34" charset="0"/>
              <a:buChar char="•"/>
              <a:tabLst>
                <a:tab pos="9672638" algn="l"/>
              </a:tabLst>
              <a:defRPr sz="2000">
                <a:solidFill>
                  <a:schemeClr val="tx1"/>
                </a:solidFill>
                <a:latin typeface="Calibri" panose="020F0502020204030204" pitchFamily="34" charset="0"/>
              </a:defRPr>
            </a:lvl5pPr>
            <a:lvl6pPr marL="25146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6pPr>
            <a:lvl7pPr marL="29718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7pPr>
            <a:lvl8pPr marL="34290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8pPr>
            <a:lvl9pPr marL="38862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9pPr>
          </a:lstStyle>
          <a:p>
            <a:pPr algn="r">
              <a:lnSpc>
                <a:spcPct val="100000"/>
              </a:lnSpc>
              <a:spcBef>
                <a:spcPct val="0"/>
              </a:spcBef>
              <a:buFontTx/>
              <a:buNone/>
            </a:pPr>
            <a:r>
              <a:rPr lang="ru-RU" altLang="ru-RU" sz="4500">
                <a:solidFill>
                  <a:srgbClr val="FFC000"/>
                </a:solidFill>
                <a:latin typeface="Times New Roman" panose="02020603050405020304" pitchFamily="18" charset="0"/>
              </a:rPr>
              <a:t/>
            </a:r>
            <a:br>
              <a:rPr lang="ru-RU" altLang="ru-RU" sz="4500">
                <a:solidFill>
                  <a:srgbClr val="FFC000"/>
                </a:solidFill>
                <a:latin typeface="Times New Roman" panose="02020603050405020304" pitchFamily="18" charset="0"/>
              </a:rPr>
            </a:br>
            <a:endParaRPr lang="ru-RU" altLang="ru-RU" sz="600">
              <a:solidFill>
                <a:srgbClr val="EEECE1"/>
              </a:solidFill>
              <a:latin typeface="Calibri Light" panose="020F0302020204030204" pitchFamily="34" charset="0"/>
            </a:endParaRPr>
          </a:p>
        </p:txBody>
      </p:sp>
      <p:pic>
        <p:nvPicPr>
          <p:cNvPr id="21508" name="Рисунок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0"/>
            <a:ext cx="12192000" cy="104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descr="Ростехнадзор"/>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46" y="-69340"/>
            <a:ext cx="630331" cy="738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785778" y="29543"/>
            <a:ext cx="4446624" cy="887422"/>
          </a:xfrm>
          <a:prstGeom prst="rect">
            <a:avLst/>
          </a:prstGeom>
          <a:noFill/>
        </p:spPr>
        <p:txBody>
          <a:bodyPr wrap="square">
            <a:spAutoFit/>
          </a:bodyPr>
          <a:lstStyle/>
          <a:p>
            <a:pPr>
              <a:defRPr/>
            </a:pPr>
            <a:r>
              <a:rPr lang="ru-RU" sz="1600" dirty="0" smtClean="0">
                <a:solidFill>
                  <a:schemeClr val="bg1"/>
                </a:solidFill>
                <a:effectLst>
                  <a:outerShdw blurRad="38100" dist="38100" dir="2700000" algn="tl">
                    <a:srgbClr val="000000">
                      <a:alpha val="43137"/>
                    </a:srgbClr>
                  </a:outerShdw>
                </a:effectLst>
              </a:rPr>
              <a:t>Федеральная служба по экологическому, технологическому и атомному надзору</a:t>
            </a:r>
          </a:p>
          <a:p>
            <a:pPr>
              <a:spcBef>
                <a:spcPts val="200"/>
              </a:spcBef>
              <a:defRPr/>
            </a:pPr>
            <a:r>
              <a:rPr lang="ru-RU" dirty="0" smtClean="0">
                <a:solidFill>
                  <a:schemeClr val="bg1"/>
                </a:solidFill>
                <a:effectLst>
                  <a:outerShdw blurRad="38100" dist="38100" dir="2700000" algn="tl">
                    <a:srgbClr val="000000">
                      <a:alpha val="43137"/>
                    </a:srgbClr>
                  </a:outerShdw>
                </a:effectLst>
              </a:rPr>
              <a:t>МТУ РОСТЕХНАДЗОРА</a:t>
            </a:r>
            <a:endParaRPr lang="ru-RU" dirty="0">
              <a:solidFill>
                <a:schemeClr val="bg1"/>
              </a:solidFill>
              <a:effectLst>
                <a:outerShdw blurRad="38100" dist="38100" dir="2700000" algn="tl">
                  <a:srgbClr val="000000">
                    <a:alpha val="43137"/>
                  </a:srgbClr>
                </a:outerShdw>
              </a:effectLst>
            </a:endParaRPr>
          </a:p>
        </p:txBody>
      </p:sp>
      <p:sp>
        <p:nvSpPr>
          <p:cNvPr id="21512" name="Text Box 4"/>
          <p:cNvSpPr txBox="1">
            <a:spLocks noChangeArrowheads="1"/>
          </p:cNvSpPr>
          <p:nvPr/>
        </p:nvSpPr>
        <p:spPr bwMode="auto">
          <a:xfrm>
            <a:off x="0" y="6457279"/>
            <a:ext cx="12192000" cy="32993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7287" tIns="53643" rIns="107287" bIns="5364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defRPr/>
            </a:pPr>
            <a:r>
              <a:rPr lang="ru-RU" sz="1600" dirty="0" smtClean="0">
                <a:solidFill>
                  <a:schemeClr val="bg1"/>
                </a:solidFill>
                <a:effectLst>
                  <a:outerShdw blurRad="38100" dist="38100" dir="2700000" algn="tl">
                    <a:srgbClr val="000000">
                      <a:alpha val="43137"/>
                    </a:srgbClr>
                  </a:outerShdw>
                </a:effectLst>
              </a:rPr>
              <a:t>18.03.2026</a:t>
            </a:r>
            <a:endParaRPr lang="ru-RU" sz="1600" dirty="0">
              <a:solidFill>
                <a:schemeClr val="bg1"/>
              </a:solidFill>
              <a:effectLst>
                <a:outerShdw blurRad="38100" dist="38100" dir="2700000" algn="tl">
                  <a:srgbClr val="000000">
                    <a:alpha val="43137"/>
                  </a:srgbClr>
                </a:outerShdw>
              </a:effectLst>
            </a:endParaRPr>
          </a:p>
        </p:txBody>
      </p:sp>
      <p:graphicFrame>
        <p:nvGraphicFramePr>
          <p:cNvPr id="7" name="Диаграмма 8"/>
          <p:cNvGraphicFramePr>
            <a:graphicFrameLocks noGrp="1"/>
          </p:cNvGraphicFramePr>
          <p:nvPr/>
        </p:nvGraphicFramePr>
        <p:xfrm>
          <a:off x="2147483647" y="2147483647"/>
          <a:ext cx="0" cy="0"/>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5361254" y="0"/>
            <a:ext cx="6563456" cy="707886"/>
          </a:xfrm>
          <a:prstGeom prst="rect">
            <a:avLst/>
          </a:prstGeom>
          <a:noFill/>
        </p:spPr>
        <p:txBody>
          <a:bodyPr wrap="square">
            <a:spAutoFit/>
          </a:bodyPr>
          <a:lstStyle/>
          <a:p>
            <a:pPr>
              <a:defRPr/>
            </a:pPr>
            <a:r>
              <a:rPr lang="ru-RU" sz="2000" dirty="0">
                <a:solidFill>
                  <a:schemeClr val="bg1"/>
                </a:solidFill>
                <a:effectLst>
                  <a:outerShdw blurRad="38100" dist="38100" dir="2700000" algn="tl">
                    <a:srgbClr val="000000">
                      <a:alpha val="43137"/>
                    </a:srgbClr>
                  </a:outerShdw>
                </a:effectLst>
              </a:rPr>
              <a:t>Отдел </a:t>
            </a:r>
            <a:r>
              <a:rPr lang="ru-RU" sz="2000" dirty="0" smtClean="0">
                <a:solidFill>
                  <a:schemeClr val="bg1"/>
                </a:solidFill>
                <a:effectLst>
                  <a:outerShdw blurRad="38100" dist="38100" dir="2700000" algn="tl">
                    <a:srgbClr val="000000">
                      <a:alpha val="43137"/>
                    </a:srgbClr>
                  </a:outerShdw>
                </a:effectLst>
              </a:rPr>
              <a:t>оценок, регистрации ОПО и лицензирования деятельности в области промышленной безопасности</a:t>
            </a:r>
            <a:endParaRPr lang="ru-RU" sz="2000" dirty="0">
              <a:solidFill>
                <a:schemeClr val="bg1"/>
              </a:solidFill>
              <a:effectLst>
                <a:outerShdw blurRad="38100" dist="38100" dir="2700000" algn="tl">
                  <a:srgbClr val="000000">
                    <a:alpha val="43137"/>
                  </a:srgbClr>
                </a:outerShdw>
              </a:effectLst>
            </a:endParaRPr>
          </a:p>
        </p:txBody>
      </p:sp>
      <p:sp>
        <p:nvSpPr>
          <p:cNvPr id="2" name="Овал 1"/>
          <p:cNvSpPr/>
          <p:nvPr/>
        </p:nvSpPr>
        <p:spPr>
          <a:xfrm>
            <a:off x="11656194" y="6248200"/>
            <a:ext cx="525496" cy="5227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12</a:t>
            </a:r>
          </a:p>
        </p:txBody>
      </p:sp>
      <p:graphicFrame>
        <p:nvGraphicFramePr>
          <p:cNvPr id="12" name="Таблица 11"/>
          <p:cNvGraphicFramePr>
            <a:graphicFrameLocks noGrp="1"/>
          </p:cNvGraphicFramePr>
          <p:nvPr>
            <p:extLst>
              <p:ext uri="{D42A27DB-BD31-4B8C-83A1-F6EECF244321}">
                <p14:modId xmlns:p14="http://schemas.microsoft.com/office/powerpoint/2010/main" val="3857986447"/>
              </p:ext>
            </p:extLst>
          </p:nvPr>
        </p:nvGraphicFramePr>
        <p:xfrm>
          <a:off x="69449" y="1018413"/>
          <a:ext cx="11855262" cy="5213480"/>
        </p:xfrm>
        <a:graphic>
          <a:graphicData uri="http://schemas.openxmlformats.org/drawingml/2006/table">
            <a:tbl>
              <a:tblPr firstRow="1" bandRow="1">
                <a:tableStyleId>{5C22544A-7EE6-4342-B048-85BDC9FD1C3A}</a:tableStyleId>
              </a:tblPr>
              <a:tblGrid>
                <a:gridCol w="478035"/>
                <a:gridCol w="5067168"/>
                <a:gridCol w="669249"/>
                <a:gridCol w="5640810"/>
              </a:tblGrid>
              <a:tr h="1097587">
                <a:tc>
                  <a:txBody>
                    <a:bodyPr/>
                    <a:lstStyle/>
                    <a:p>
                      <a:endParaRPr lang="ru-RU" sz="1400" dirty="0">
                        <a:latin typeface="Times New Roman" panose="02020603050405020304" pitchFamily="18" charset="0"/>
                        <a:cs typeface="Times New Roman" panose="02020603050405020304" pitchFamily="18" charset="0"/>
                      </a:endParaRPr>
                    </a:p>
                  </a:txBody>
                  <a:tcPr marL="91431" marR="91431" marT="45721" marB="45721">
                    <a:solidFill>
                      <a:schemeClr val="bg1"/>
                    </a:solidFill>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Основания для внесения изменений в сведения, содержащиеся</a:t>
                      </a:r>
                      <a:r>
                        <a:rPr lang="ru-RU" sz="1400" baseline="0" dirty="0" smtClean="0">
                          <a:solidFill>
                            <a:schemeClr val="tx1"/>
                          </a:solidFill>
                          <a:latin typeface="Times New Roman" panose="02020603050405020304" pitchFamily="18" charset="0"/>
                          <a:cs typeface="Times New Roman" panose="02020603050405020304" pitchFamily="18" charset="0"/>
                        </a:rPr>
                        <a:t> в государственном реестре ОПО, в соответствии с приказом Ростехнадзора от 30.11.2020 № 471</a:t>
                      </a:r>
                      <a:endParaRPr lang="ru-RU" sz="1400" dirty="0">
                        <a:solidFill>
                          <a:schemeClr val="tx1"/>
                        </a:solidFill>
                        <a:latin typeface="Times New Roman" panose="02020603050405020304" pitchFamily="18" charset="0"/>
                        <a:cs typeface="Times New Roman" panose="02020603050405020304" pitchFamily="18" charset="0"/>
                      </a:endParaRPr>
                    </a:p>
                  </a:txBody>
                  <a:tcPr marL="91431" marR="91431" marT="45721" marB="45721">
                    <a:solidFill>
                      <a:schemeClr val="bg1"/>
                    </a:solidFill>
                  </a:tcPr>
                </a:tc>
                <a:tc>
                  <a:txBody>
                    <a:bodyPr/>
                    <a:lstStyle/>
                    <a:p>
                      <a:pPr algn="ctr"/>
                      <a:endParaRPr lang="ru-RU" sz="1400" dirty="0">
                        <a:solidFill>
                          <a:srgbClr val="C00000"/>
                        </a:solidFill>
                        <a:latin typeface="Times New Roman" panose="02020603050405020304" pitchFamily="18" charset="0"/>
                        <a:cs typeface="Times New Roman" panose="02020603050405020304" pitchFamily="18" charset="0"/>
                      </a:endParaRPr>
                    </a:p>
                  </a:txBody>
                  <a:tcPr marL="91431" marR="91431" marT="45721" marB="45721">
                    <a:solidFill>
                      <a:schemeClr val="bg1"/>
                    </a:solidFill>
                  </a:tcPr>
                </a:tc>
                <a:tc>
                  <a:txBody>
                    <a:bodyPr/>
                    <a:lstStyle/>
                    <a:p>
                      <a:pPr algn="ctr"/>
                      <a:r>
                        <a:rPr kumimoji="0" lang="ru-RU" sz="14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Основания для внесения изменений в сведения, содержащиеся в государственном реестре ОПО, в соответствии с постановлением Правительства Российской Федерации от 03.09.2025 № 1363</a:t>
                      </a:r>
                      <a:endParaRPr lang="ru-RU" sz="1400" dirty="0">
                        <a:solidFill>
                          <a:srgbClr val="C00000"/>
                        </a:solidFill>
                        <a:latin typeface="Times New Roman" panose="02020603050405020304" pitchFamily="18" charset="0"/>
                        <a:cs typeface="Times New Roman" panose="02020603050405020304" pitchFamily="18" charset="0"/>
                      </a:endParaRPr>
                    </a:p>
                  </a:txBody>
                  <a:tcPr marL="91431" marR="91431" marT="45721" marB="45721">
                    <a:solidFill>
                      <a:schemeClr val="bg1"/>
                    </a:solidFill>
                  </a:tcPr>
                </a:tc>
              </a:tr>
              <a:tr h="534123">
                <a:tc>
                  <a:txBody>
                    <a:bodyPr/>
                    <a:lstStyle/>
                    <a:p>
                      <a:pPr algn="ctr"/>
                      <a:r>
                        <a:rPr lang="ru-RU" sz="1400" b="1" dirty="0" smtClean="0">
                          <a:latin typeface="Times New Roman" panose="02020603050405020304" pitchFamily="18" charset="0"/>
                          <a:cs typeface="Times New Roman" panose="02020603050405020304" pitchFamily="18" charset="0"/>
                        </a:rPr>
                        <a:t>1.</a:t>
                      </a:r>
                      <a:endParaRPr lang="ru-RU" sz="1400" b="1" dirty="0">
                        <a:latin typeface="Times New Roman" panose="02020603050405020304" pitchFamily="18" charset="0"/>
                        <a:cs typeface="Times New Roman" panose="02020603050405020304" pitchFamily="18" charset="0"/>
                      </a:endParaRPr>
                    </a:p>
                  </a:txBody>
                  <a:tcPr marL="91431" marR="91431" marT="45721" marB="45721"/>
                </a:tc>
                <a:tc>
                  <a:txBody>
                    <a:bodyPr/>
                    <a:lstStyle/>
                    <a:p>
                      <a:r>
                        <a:rPr lang="ru-RU" sz="1400" i="1" dirty="0" smtClean="0">
                          <a:latin typeface="Times New Roman" panose="02020603050405020304" pitchFamily="18" charset="0"/>
                          <a:cs typeface="Times New Roman" panose="02020603050405020304" pitchFamily="18" charset="0"/>
                        </a:rPr>
                        <a:t>Изменение характеристик ОПО</a:t>
                      </a:r>
                      <a:endParaRPr lang="ru-RU" sz="1400" i="1" dirty="0">
                        <a:latin typeface="Times New Roman" panose="02020603050405020304" pitchFamily="18" charset="0"/>
                        <a:cs typeface="Times New Roman" panose="02020603050405020304" pitchFamily="18" charset="0"/>
                      </a:endParaRPr>
                    </a:p>
                  </a:txBody>
                  <a:tcPr marL="91431" marR="91431" marT="45721" marB="45721"/>
                </a:tc>
                <a:tc>
                  <a:txBody>
                    <a:bodyPr/>
                    <a:lstStyle/>
                    <a:p>
                      <a:pPr algn="ctr"/>
                      <a:r>
                        <a:rPr lang="ru-RU" sz="1400" b="1" dirty="0" smtClean="0">
                          <a:solidFill>
                            <a:srgbClr val="C00000"/>
                          </a:solidFill>
                          <a:latin typeface="Times New Roman" panose="02020603050405020304" pitchFamily="18" charset="0"/>
                          <a:cs typeface="Times New Roman" panose="02020603050405020304" pitchFamily="18" charset="0"/>
                        </a:rPr>
                        <a:t>1.</a:t>
                      </a:r>
                      <a:endParaRPr lang="ru-RU" sz="1400" b="1" dirty="0">
                        <a:solidFill>
                          <a:srgbClr val="C00000"/>
                        </a:solidFill>
                        <a:latin typeface="Times New Roman" panose="02020603050405020304" pitchFamily="18" charset="0"/>
                        <a:cs typeface="Times New Roman" panose="02020603050405020304" pitchFamily="18" charset="0"/>
                      </a:endParaRPr>
                    </a:p>
                  </a:txBody>
                  <a:tcPr marL="91431" marR="91431" marT="45721" marB="45721"/>
                </a:tc>
                <a:tc>
                  <a:txBody>
                    <a:bodyPr/>
                    <a:lstStyle/>
                    <a:p>
                      <a:r>
                        <a:rPr lang="ru-RU" sz="1400" i="1" dirty="0" smtClean="0">
                          <a:solidFill>
                            <a:srgbClr val="C00000"/>
                          </a:solidFill>
                          <a:latin typeface="Times New Roman" panose="02020603050405020304" pitchFamily="18" charset="0"/>
                          <a:cs typeface="Times New Roman" panose="02020603050405020304" pitchFamily="18" charset="0"/>
                        </a:rPr>
                        <a:t>Изменение характеристик ОПО </a:t>
                      </a:r>
                      <a:endParaRPr lang="ru-RU" sz="1400" b="1" i="1" dirty="0" smtClean="0">
                        <a:solidFill>
                          <a:srgbClr val="C00000"/>
                        </a:solidFill>
                        <a:latin typeface="Times New Roman" panose="02020603050405020304" pitchFamily="18" charset="0"/>
                        <a:cs typeface="Times New Roman" panose="02020603050405020304" pitchFamily="18" charset="0"/>
                      </a:endParaRPr>
                    </a:p>
                    <a:p>
                      <a:endParaRPr lang="ru-RU" sz="1400" i="1" dirty="0">
                        <a:solidFill>
                          <a:srgbClr val="C00000"/>
                        </a:solidFill>
                        <a:latin typeface="Times New Roman" panose="02020603050405020304" pitchFamily="18" charset="0"/>
                        <a:cs typeface="Times New Roman" panose="02020603050405020304" pitchFamily="18" charset="0"/>
                      </a:endParaRPr>
                    </a:p>
                  </a:txBody>
                  <a:tcPr marL="91431" marR="91431" marT="45721" marB="45721"/>
                </a:tc>
              </a:tr>
              <a:tr h="973990">
                <a:tc>
                  <a:txBody>
                    <a:bodyPr/>
                    <a:lstStyle/>
                    <a:p>
                      <a:pPr algn="ctr"/>
                      <a:r>
                        <a:rPr lang="ru-RU" sz="1400" b="1" dirty="0" smtClean="0">
                          <a:latin typeface="Times New Roman" panose="02020603050405020304" pitchFamily="18" charset="0"/>
                          <a:cs typeface="Times New Roman" panose="02020603050405020304" pitchFamily="18" charset="0"/>
                        </a:rPr>
                        <a:t>2.</a:t>
                      </a:r>
                      <a:endParaRPr lang="ru-RU" sz="1400" b="1" dirty="0">
                        <a:latin typeface="Times New Roman" panose="02020603050405020304" pitchFamily="18" charset="0"/>
                        <a:cs typeface="Times New Roman" panose="02020603050405020304" pitchFamily="18" charset="0"/>
                      </a:endParaRPr>
                    </a:p>
                  </a:txBody>
                  <a:tcPr marL="91431" marR="91431" marT="45721" marB="45721"/>
                </a:tc>
                <a:tc>
                  <a:txBody>
                    <a:bodyPr/>
                    <a:lstStyle/>
                    <a:p>
                      <a:r>
                        <a:rPr lang="ru-RU" sz="1400" i="1" dirty="0" smtClean="0">
                          <a:latin typeface="Times New Roman" panose="02020603050405020304" pitchFamily="18" charset="0"/>
                          <a:cs typeface="Times New Roman" panose="02020603050405020304" pitchFamily="18" charset="0"/>
                        </a:rPr>
                        <a:t>Изменения связанные с исключением опасного производственного объекта в связи со сменой эксплуатирующей организации</a:t>
                      </a:r>
                    </a:p>
                    <a:p>
                      <a:endParaRPr lang="ru-RU" sz="1400" i="1" dirty="0">
                        <a:latin typeface="Times New Roman" panose="02020603050405020304" pitchFamily="18" charset="0"/>
                        <a:cs typeface="Times New Roman" panose="02020603050405020304" pitchFamily="18" charset="0"/>
                      </a:endParaRPr>
                    </a:p>
                  </a:txBody>
                  <a:tcPr marL="91431" marR="91431" marT="45721" marB="45721"/>
                </a:tc>
                <a:tc>
                  <a:txBody>
                    <a:bodyPr/>
                    <a:lstStyle/>
                    <a:p>
                      <a:pPr algn="ctr"/>
                      <a:r>
                        <a:rPr lang="ru-RU" sz="1400" b="1" dirty="0" smtClean="0">
                          <a:solidFill>
                            <a:srgbClr val="C00000"/>
                          </a:solidFill>
                          <a:latin typeface="Times New Roman" panose="02020603050405020304" pitchFamily="18" charset="0"/>
                          <a:cs typeface="Times New Roman" panose="02020603050405020304" pitchFamily="18" charset="0"/>
                        </a:rPr>
                        <a:t>2.</a:t>
                      </a:r>
                      <a:endParaRPr lang="ru-RU" sz="1400" b="1" dirty="0">
                        <a:solidFill>
                          <a:srgbClr val="C00000"/>
                        </a:solidFill>
                        <a:latin typeface="Times New Roman" panose="02020603050405020304" pitchFamily="18" charset="0"/>
                        <a:cs typeface="Times New Roman" panose="02020603050405020304" pitchFamily="18" charset="0"/>
                      </a:endParaRPr>
                    </a:p>
                  </a:txBody>
                  <a:tcPr marL="91431" marR="91431" marT="45721" marB="45721"/>
                </a:tc>
                <a:tc>
                  <a:txBody>
                    <a:bodyPr/>
                    <a:lstStyle/>
                    <a:p>
                      <a:r>
                        <a:rPr lang="ru-RU" sz="1400" i="1" dirty="0" smtClean="0">
                          <a:solidFill>
                            <a:srgbClr val="C00000"/>
                          </a:solidFill>
                          <a:latin typeface="Times New Roman" panose="02020603050405020304" pitchFamily="18" charset="0"/>
                          <a:cs typeface="Times New Roman" panose="02020603050405020304" pitchFamily="18" charset="0"/>
                        </a:rPr>
                        <a:t>Изменение эксплуатирующей организации</a:t>
                      </a:r>
                      <a:r>
                        <a:rPr lang="ru-RU" sz="1400" i="1" baseline="0" dirty="0" smtClean="0">
                          <a:solidFill>
                            <a:srgbClr val="C00000"/>
                          </a:solidFill>
                          <a:latin typeface="Times New Roman" panose="02020603050405020304" pitchFamily="18" charset="0"/>
                          <a:cs typeface="Times New Roman" panose="02020603050405020304" pitchFamily="18" charset="0"/>
                        </a:rPr>
                        <a:t> </a:t>
                      </a:r>
                      <a:endParaRPr lang="ru-RU" sz="1400" b="1" i="1" dirty="0" smtClean="0">
                        <a:solidFill>
                          <a:srgbClr val="C00000"/>
                        </a:solidFill>
                        <a:latin typeface="Times New Roman" panose="02020603050405020304" pitchFamily="18" charset="0"/>
                        <a:cs typeface="Times New Roman" panose="02020603050405020304" pitchFamily="18" charset="0"/>
                      </a:endParaRPr>
                    </a:p>
                    <a:p>
                      <a:endParaRPr lang="ru-RU" sz="1400" i="1" dirty="0">
                        <a:solidFill>
                          <a:srgbClr val="C00000"/>
                        </a:solidFill>
                        <a:latin typeface="Times New Roman" panose="02020603050405020304" pitchFamily="18" charset="0"/>
                        <a:cs typeface="Times New Roman" panose="02020603050405020304" pitchFamily="18" charset="0"/>
                      </a:endParaRPr>
                    </a:p>
                  </a:txBody>
                  <a:tcPr marL="91431" marR="91431" marT="45721" marB="45721"/>
                </a:tc>
              </a:tr>
              <a:tr h="754057">
                <a:tc>
                  <a:txBody>
                    <a:bodyPr/>
                    <a:lstStyle/>
                    <a:p>
                      <a:pPr algn="ctr"/>
                      <a:r>
                        <a:rPr lang="ru-RU" sz="1400" b="1" dirty="0" smtClean="0">
                          <a:latin typeface="Times New Roman" panose="02020603050405020304" pitchFamily="18" charset="0"/>
                          <a:cs typeface="Times New Roman" panose="02020603050405020304" pitchFamily="18" charset="0"/>
                        </a:rPr>
                        <a:t>3.</a:t>
                      </a:r>
                      <a:endParaRPr lang="ru-RU" sz="1400" b="1" dirty="0">
                        <a:latin typeface="Times New Roman" panose="02020603050405020304" pitchFamily="18" charset="0"/>
                        <a:cs typeface="Times New Roman" panose="02020603050405020304" pitchFamily="18" charset="0"/>
                      </a:endParaRPr>
                    </a:p>
                  </a:txBody>
                  <a:tcPr marL="91431" marR="91431" marT="45721" marB="45721"/>
                </a:tc>
                <a:tc>
                  <a:txBody>
                    <a:bodyPr/>
                    <a:lstStyle/>
                    <a:p>
                      <a:r>
                        <a:rPr lang="ru-RU" sz="1400" i="1" dirty="0" smtClean="0">
                          <a:latin typeface="Times New Roman" panose="02020603050405020304" pitchFamily="18" charset="0"/>
                          <a:cs typeface="Times New Roman" panose="02020603050405020304" pitchFamily="18" charset="0"/>
                        </a:rPr>
                        <a:t>Изменение адреса места нахождения опасного производственного объекта</a:t>
                      </a:r>
                    </a:p>
                    <a:p>
                      <a:endParaRPr lang="ru-RU" sz="1400" i="1" dirty="0">
                        <a:latin typeface="Times New Roman" panose="02020603050405020304" pitchFamily="18" charset="0"/>
                        <a:cs typeface="Times New Roman" panose="02020603050405020304" pitchFamily="18" charset="0"/>
                      </a:endParaRPr>
                    </a:p>
                  </a:txBody>
                  <a:tcPr marL="91431" marR="91431" marT="45721" marB="45721"/>
                </a:tc>
                <a:tc>
                  <a:txBody>
                    <a:bodyPr/>
                    <a:lstStyle/>
                    <a:p>
                      <a:pPr algn="ctr"/>
                      <a:r>
                        <a:rPr lang="ru-RU" sz="1400" b="1" dirty="0" smtClean="0">
                          <a:solidFill>
                            <a:srgbClr val="C00000"/>
                          </a:solidFill>
                          <a:latin typeface="Times New Roman" panose="02020603050405020304" pitchFamily="18" charset="0"/>
                          <a:cs typeface="Times New Roman" panose="02020603050405020304" pitchFamily="18" charset="0"/>
                        </a:rPr>
                        <a:t>3.</a:t>
                      </a:r>
                      <a:endParaRPr lang="ru-RU" sz="1400" b="1" dirty="0">
                        <a:solidFill>
                          <a:srgbClr val="C00000"/>
                        </a:solidFill>
                        <a:latin typeface="Times New Roman" panose="02020603050405020304" pitchFamily="18" charset="0"/>
                        <a:cs typeface="Times New Roman" panose="02020603050405020304" pitchFamily="18" charset="0"/>
                      </a:endParaRPr>
                    </a:p>
                  </a:txBody>
                  <a:tcPr marL="91431" marR="91431" marT="45721" marB="45721"/>
                </a:tc>
                <a:tc>
                  <a:txBody>
                    <a:bodyPr/>
                    <a:lstStyle/>
                    <a:p>
                      <a:r>
                        <a:rPr lang="ru-RU" sz="1400" i="1" dirty="0" smtClean="0">
                          <a:solidFill>
                            <a:srgbClr val="C00000"/>
                          </a:solidFill>
                          <a:latin typeface="Times New Roman" panose="02020603050405020304" pitchFamily="18" charset="0"/>
                          <a:cs typeface="Times New Roman" panose="02020603050405020304" pitchFamily="18" charset="0"/>
                        </a:rPr>
                        <a:t>Изменение адреса опасного производственного объекта </a:t>
                      </a:r>
                      <a:endParaRPr lang="ru-RU" sz="1400" b="1" i="1" dirty="0" smtClean="0">
                        <a:solidFill>
                          <a:srgbClr val="C00000"/>
                        </a:solidFill>
                        <a:latin typeface="Times New Roman" panose="02020603050405020304" pitchFamily="18" charset="0"/>
                        <a:cs typeface="Times New Roman" panose="02020603050405020304" pitchFamily="18" charset="0"/>
                      </a:endParaRPr>
                    </a:p>
                    <a:p>
                      <a:endParaRPr lang="ru-RU" sz="1400" i="1" dirty="0">
                        <a:solidFill>
                          <a:srgbClr val="C00000"/>
                        </a:solidFill>
                        <a:latin typeface="Times New Roman" panose="02020603050405020304" pitchFamily="18" charset="0"/>
                        <a:cs typeface="Times New Roman" panose="02020603050405020304" pitchFamily="18" charset="0"/>
                      </a:endParaRPr>
                    </a:p>
                  </a:txBody>
                  <a:tcPr marL="91431" marR="91431" marT="45721" marB="45721"/>
                </a:tc>
              </a:tr>
              <a:tr h="1853723">
                <a:tc>
                  <a:txBody>
                    <a:bodyPr/>
                    <a:lstStyle/>
                    <a:p>
                      <a:pPr algn="ctr"/>
                      <a:r>
                        <a:rPr lang="ru-RU" sz="1400" b="1" dirty="0" smtClean="0">
                          <a:latin typeface="Times New Roman" panose="02020603050405020304" pitchFamily="18" charset="0"/>
                          <a:cs typeface="Times New Roman" panose="02020603050405020304" pitchFamily="18" charset="0"/>
                        </a:rPr>
                        <a:t>4.</a:t>
                      </a:r>
                      <a:endParaRPr lang="ru-RU" sz="1400" b="1" dirty="0">
                        <a:latin typeface="Times New Roman" panose="02020603050405020304" pitchFamily="18" charset="0"/>
                        <a:cs typeface="Times New Roman" panose="02020603050405020304" pitchFamily="18" charset="0"/>
                      </a:endParaRPr>
                    </a:p>
                  </a:txBody>
                  <a:tcPr marL="91431" marR="91431" marT="45721" marB="45721"/>
                </a:tc>
                <a:tc>
                  <a:txBody>
                    <a:bodyPr/>
                    <a:lstStyle/>
                    <a:p>
                      <a:r>
                        <a:rPr lang="ru-RU" sz="1400" i="1" dirty="0" smtClean="0">
                          <a:latin typeface="Times New Roman" panose="02020603050405020304" pitchFamily="18" charset="0"/>
                          <a:cs typeface="Times New Roman" panose="02020603050405020304" pitchFamily="18" charset="0"/>
                        </a:rPr>
                        <a:t>Изменение сведений об эксплуатирующей организации, собственнике опасного производственного объекта</a:t>
                      </a:r>
                    </a:p>
                    <a:p>
                      <a:endParaRPr lang="ru-RU" sz="1400" i="1" dirty="0">
                        <a:latin typeface="Times New Roman" panose="02020603050405020304" pitchFamily="18" charset="0"/>
                        <a:cs typeface="Times New Roman" panose="02020603050405020304" pitchFamily="18" charset="0"/>
                      </a:endParaRPr>
                    </a:p>
                  </a:txBody>
                  <a:tcPr marL="91431" marR="91431" marT="45721" marB="45721"/>
                </a:tc>
                <a:tc>
                  <a:txBody>
                    <a:bodyPr/>
                    <a:lstStyle/>
                    <a:p>
                      <a:pPr algn="ctr"/>
                      <a:r>
                        <a:rPr lang="ru-RU" sz="1400" b="1" dirty="0" smtClean="0">
                          <a:solidFill>
                            <a:srgbClr val="C00000"/>
                          </a:solidFill>
                          <a:latin typeface="Times New Roman" panose="02020603050405020304" pitchFamily="18" charset="0"/>
                          <a:cs typeface="Times New Roman" panose="02020603050405020304" pitchFamily="18" charset="0"/>
                        </a:rPr>
                        <a:t>4.</a:t>
                      </a:r>
                      <a:endParaRPr lang="ru-RU" sz="1400" b="1" dirty="0">
                        <a:solidFill>
                          <a:srgbClr val="C00000"/>
                        </a:solidFill>
                        <a:latin typeface="Times New Roman" panose="02020603050405020304" pitchFamily="18" charset="0"/>
                        <a:cs typeface="Times New Roman" panose="02020603050405020304" pitchFamily="18" charset="0"/>
                      </a:endParaRPr>
                    </a:p>
                  </a:txBody>
                  <a:tcPr marL="91431" marR="91431" marT="45721" marB="45721"/>
                </a:tc>
                <a:tc>
                  <a:txBody>
                    <a:bodyPr/>
                    <a:lstStyle/>
                    <a:p>
                      <a:r>
                        <a:rPr lang="ru-RU" sz="1400" i="1" dirty="0" smtClean="0">
                          <a:solidFill>
                            <a:srgbClr val="C00000"/>
                          </a:solidFill>
                          <a:latin typeface="Times New Roman" panose="02020603050405020304" pitchFamily="18" charset="0"/>
                          <a:cs typeface="Times New Roman" panose="02020603050405020304" pitchFamily="18" charset="0"/>
                        </a:rPr>
                        <a:t>Изменение сведений об эксплуатирующей организации (в связи с реорганизацией юридического лица в форме преобразования, присоединения или слияния, изменением полного и (или) сокращенного наименований, адреса юридического лица, изменением фамилии, имени и (или) отчества (при наличии) индивидуального предпринимателя)</a:t>
                      </a:r>
                      <a:endParaRPr lang="ru-RU" sz="1400" b="1" i="1" dirty="0" smtClean="0">
                        <a:solidFill>
                          <a:srgbClr val="C00000"/>
                        </a:solidFill>
                        <a:latin typeface="Times New Roman" panose="02020603050405020304" pitchFamily="18" charset="0"/>
                        <a:cs typeface="Times New Roman" panose="02020603050405020304" pitchFamily="18" charset="0"/>
                      </a:endParaRPr>
                    </a:p>
                    <a:p>
                      <a:endParaRPr lang="ru-RU" sz="1400" i="1" dirty="0">
                        <a:solidFill>
                          <a:srgbClr val="C00000"/>
                        </a:solidFill>
                        <a:latin typeface="Times New Roman" panose="02020603050405020304" pitchFamily="18" charset="0"/>
                        <a:cs typeface="Times New Roman" panose="02020603050405020304" pitchFamily="18" charset="0"/>
                      </a:endParaRPr>
                    </a:p>
                  </a:txBody>
                  <a:tcPr marL="91431" marR="91431" marT="45721" marB="45721"/>
                </a:tc>
              </a:tr>
            </a:tbl>
          </a:graphicData>
        </a:graphic>
      </p:graphicFrame>
    </p:spTree>
    <p:extLst>
      <p:ext uri="{BB962C8B-B14F-4D97-AF65-F5344CB8AC3E}">
        <p14:creationId xmlns:p14="http://schemas.microsoft.com/office/powerpoint/2010/main" val="44569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3" name="Прямоугольник 12"/>
          <p:cNvSpPr/>
          <p:nvPr/>
        </p:nvSpPr>
        <p:spPr>
          <a:xfrm>
            <a:off x="1735666" y="6597650"/>
            <a:ext cx="9313333" cy="128586"/>
          </a:xfrm>
          <a:prstGeom prst="rect">
            <a:avLst/>
          </a:prstGeom>
          <a:solidFill>
            <a:schemeClr val="bg1">
              <a:alpha val="64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endParaRPr lang="ru-RU" altLang="ru-RU">
              <a:solidFill>
                <a:srgbClr val="000000"/>
              </a:solidFill>
              <a:effectLst>
                <a:outerShdw blurRad="38100" dist="38100" dir="2700000" algn="tl">
                  <a:srgbClr val="C0C0C0"/>
                </a:outerShdw>
              </a:effectLst>
              <a:cs typeface="Times New Roman" panose="02020603050405020304" pitchFamily="18" charset="0"/>
            </a:endParaRPr>
          </a:p>
        </p:txBody>
      </p:sp>
      <p:sp>
        <p:nvSpPr>
          <p:cNvPr id="21507" name="Заголовок 1"/>
          <p:cNvSpPr txBox="1">
            <a:spLocks/>
          </p:cNvSpPr>
          <p:nvPr/>
        </p:nvSpPr>
        <p:spPr bwMode="auto">
          <a:xfrm>
            <a:off x="1143000" y="0"/>
            <a:ext cx="9906000" cy="889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7" tIns="36004" rIns="72007" bIns="36004"/>
          <a:lstStyle>
            <a:lvl1pPr defTabSz="719138">
              <a:lnSpc>
                <a:spcPct val="90000"/>
              </a:lnSpc>
              <a:spcBef>
                <a:spcPts val="1000"/>
              </a:spcBef>
              <a:buFont typeface="Arial" panose="020B0604020202020204" pitchFamily="34" charset="0"/>
              <a:buChar char="•"/>
              <a:tabLst>
                <a:tab pos="9672638" algn="l"/>
              </a:tabLst>
              <a:defRPr sz="2800">
                <a:solidFill>
                  <a:schemeClr val="tx1"/>
                </a:solidFill>
                <a:latin typeface="Calibri" panose="020F0502020204030204" pitchFamily="34" charset="0"/>
              </a:defRPr>
            </a:lvl1pPr>
            <a:lvl2pPr marL="742950" indent="-285750" defTabSz="719138">
              <a:lnSpc>
                <a:spcPct val="90000"/>
              </a:lnSpc>
              <a:spcBef>
                <a:spcPts val="500"/>
              </a:spcBef>
              <a:buFont typeface="Arial" panose="020B0604020202020204" pitchFamily="34" charset="0"/>
              <a:buChar char="•"/>
              <a:tabLst>
                <a:tab pos="9672638" algn="l"/>
              </a:tabLst>
              <a:defRPr sz="2400">
                <a:solidFill>
                  <a:schemeClr val="tx1"/>
                </a:solidFill>
                <a:latin typeface="Calibri" panose="020F0502020204030204" pitchFamily="34" charset="0"/>
              </a:defRPr>
            </a:lvl2pPr>
            <a:lvl3pPr marL="1143000" indent="-228600" defTabSz="719138">
              <a:lnSpc>
                <a:spcPct val="90000"/>
              </a:lnSpc>
              <a:spcBef>
                <a:spcPts val="500"/>
              </a:spcBef>
              <a:buFont typeface="Arial" panose="020B0604020202020204" pitchFamily="34" charset="0"/>
              <a:buChar char="•"/>
              <a:tabLst>
                <a:tab pos="9672638" algn="l"/>
              </a:tabLst>
              <a:defRPr sz="2000">
                <a:solidFill>
                  <a:schemeClr val="tx1"/>
                </a:solidFill>
                <a:latin typeface="Calibri" panose="020F0502020204030204" pitchFamily="34" charset="0"/>
              </a:defRPr>
            </a:lvl3pPr>
            <a:lvl4pPr marL="1600200" indent="-228600" defTabSz="719138">
              <a:lnSpc>
                <a:spcPct val="90000"/>
              </a:lnSpc>
              <a:spcBef>
                <a:spcPts val="500"/>
              </a:spcBef>
              <a:buFont typeface="Arial" panose="020B0604020202020204" pitchFamily="34" charset="0"/>
              <a:buChar char="•"/>
              <a:tabLst>
                <a:tab pos="9672638" algn="l"/>
              </a:tabLst>
              <a:defRPr sz="2000">
                <a:solidFill>
                  <a:schemeClr val="tx1"/>
                </a:solidFill>
                <a:latin typeface="Calibri" panose="020F0502020204030204" pitchFamily="34" charset="0"/>
              </a:defRPr>
            </a:lvl4pPr>
            <a:lvl5pPr marL="2057400" indent="-228600" defTabSz="719138">
              <a:lnSpc>
                <a:spcPct val="90000"/>
              </a:lnSpc>
              <a:spcBef>
                <a:spcPts val="500"/>
              </a:spcBef>
              <a:buFont typeface="Arial" panose="020B0604020202020204" pitchFamily="34" charset="0"/>
              <a:buChar char="•"/>
              <a:tabLst>
                <a:tab pos="9672638" algn="l"/>
              </a:tabLst>
              <a:defRPr sz="2000">
                <a:solidFill>
                  <a:schemeClr val="tx1"/>
                </a:solidFill>
                <a:latin typeface="Calibri" panose="020F0502020204030204" pitchFamily="34" charset="0"/>
              </a:defRPr>
            </a:lvl5pPr>
            <a:lvl6pPr marL="25146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6pPr>
            <a:lvl7pPr marL="29718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7pPr>
            <a:lvl8pPr marL="34290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8pPr>
            <a:lvl9pPr marL="38862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9pPr>
          </a:lstStyle>
          <a:p>
            <a:pPr algn="r">
              <a:lnSpc>
                <a:spcPct val="100000"/>
              </a:lnSpc>
              <a:spcBef>
                <a:spcPct val="0"/>
              </a:spcBef>
              <a:buFontTx/>
              <a:buNone/>
            </a:pPr>
            <a:r>
              <a:rPr lang="ru-RU" altLang="ru-RU" sz="4500">
                <a:solidFill>
                  <a:srgbClr val="FFC000"/>
                </a:solidFill>
                <a:latin typeface="Times New Roman" panose="02020603050405020304" pitchFamily="18" charset="0"/>
              </a:rPr>
              <a:t/>
            </a:r>
            <a:br>
              <a:rPr lang="ru-RU" altLang="ru-RU" sz="4500">
                <a:solidFill>
                  <a:srgbClr val="FFC000"/>
                </a:solidFill>
                <a:latin typeface="Times New Roman" panose="02020603050405020304" pitchFamily="18" charset="0"/>
              </a:rPr>
            </a:br>
            <a:endParaRPr lang="ru-RU" altLang="ru-RU" sz="600">
              <a:solidFill>
                <a:srgbClr val="EEECE1"/>
              </a:solidFill>
              <a:latin typeface="Calibri Light" panose="020F0302020204030204" pitchFamily="34" charset="0"/>
            </a:endParaRPr>
          </a:p>
        </p:txBody>
      </p:sp>
      <p:pic>
        <p:nvPicPr>
          <p:cNvPr id="21508" name="Рисунок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0"/>
            <a:ext cx="12192000" cy="104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descr="Ростехнадзор"/>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46" y="-69340"/>
            <a:ext cx="630331" cy="738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785778" y="29543"/>
            <a:ext cx="4446624" cy="887422"/>
          </a:xfrm>
          <a:prstGeom prst="rect">
            <a:avLst/>
          </a:prstGeom>
          <a:noFill/>
        </p:spPr>
        <p:txBody>
          <a:bodyPr wrap="square">
            <a:spAutoFit/>
          </a:bodyPr>
          <a:lstStyle/>
          <a:p>
            <a:pPr>
              <a:defRPr/>
            </a:pPr>
            <a:r>
              <a:rPr lang="ru-RU" sz="1600" dirty="0" smtClean="0">
                <a:solidFill>
                  <a:schemeClr val="bg1"/>
                </a:solidFill>
                <a:effectLst>
                  <a:outerShdw blurRad="38100" dist="38100" dir="2700000" algn="tl">
                    <a:srgbClr val="000000">
                      <a:alpha val="43137"/>
                    </a:srgbClr>
                  </a:outerShdw>
                </a:effectLst>
              </a:rPr>
              <a:t>Федеральная служба по экологическому, технологическому и атомному надзору</a:t>
            </a:r>
          </a:p>
          <a:p>
            <a:pPr>
              <a:spcBef>
                <a:spcPts val="200"/>
              </a:spcBef>
              <a:defRPr/>
            </a:pPr>
            <a:r>
              <a:rPr lang="ru-RU" dirty="0" smtClean="0">
                <a:solidFill>
                  <a:schemeClr val="bg1"/>
                </a:solidFill>
                <a:effectLst>
                  <a:outerShdw blurRad="38100" dist="38100" dir="2700000" algn="tl">
                    <a:srgbClr val="000000">
                      <a:alpha val="43137"/>
                    </a:srgbClr>
                  </a:outerShdw>
                </a:effectLst>
              </a:rPr>
              <a:t>МТУ РОСТЕХНАДЗОРА</a:t>
            </a:r>
            <a:endParaRPr lang="ru-RU" dirty="0">
              <a:solidFill>
                <a:schemeClr val="bg1"/>
              </a:solidFill>
              <a:effectLst>
                <a:outerShdw blurRad="38100" dist="38100" dir="2700000" algn="tl">
                  <a:srgbClr val="000000">
                    <a:alpha val="43137"/>
                  </a:srgbClr>
                </a:outerShdw>
              </a:effectLst>
            </a:endParaRPr>
          </a:p>
        </p:txBody>
      </p:sp>
      <p:sp>
        <p:nvSpPr>
          <p:cNvPr id="21512" name="Text Box 4"/>
          <p:cNvSpPr txBox="1">
            <a:spLocks noChangeArrowheads="1"/>
          </p:cNvSpPr>
          <p:nvPr/>
        </p:nvSpPr>
        <p:spPr bwMode="auto">
          <a:xfrm>
            <a:off x="0" y="6457279"/>
            <a:ext cx="12192000" cy="32993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7287" tIns="53643" rIns="107287" bIns="5364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defRPr/>
            </a:pPr>
            <a:r>
              <a:rPr lang="ru-RU" sz="1600" dirty="0" smtClean="0">
                <a:solidFill>
                  <a:schemeClr val="bg1"/>
                </a:solidFill>
                <a:effectLst>
                  <a:outerShdw blurRad="38100" dist="38100" dir="2700000" algn="tl">
                    <a:srgbClr val="000000">
                      <a:alpha val="43137"/>
                    </a:srgbClr>
                  </a:outerShdw>
                </a:effectLst>
              </a:rPr>
              <a:t>18.03.2026</a:t>
            </a:r>
            <a:endParaRPr lang="ru-RU" sz="1600" dirty="0">
              <a:solidFill>
                <a:schemeClr val="bg1"/>
              </a:solidFill>
              <a:effectLst>
                <a:outerShdw blurRad="38100" dist="38100" dir="2700000" algn="tl">
                  <a:srgbClr val="000000">
                    <a:alpha val="43137"/>
                  </a:srgbClr>
                </a:outerShdw>
              </a:effectLst>
            </a:endParaRPr>
          </a:p>
        </p:txBody>
      </p:sp>
      <p:graphicFrame>
        <p:nvGraphicFramePr>
          <p:cNvPr id="7" name="Диаграмма 8"/>
          <p:cNvGraphicFramePr>
            <a:graphicFrameLocks noGrp="1"/>
          </p:cNvGraphicFramePr>
          <p:nvPr/>
        </p:nvGraphicFramePr>
        <p:xfrm>
          <a:off x="2147483647" y="2147483647"/>
          <a:ext cx="0" cy="0"/>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5361254" y="0"/>
            <a:ext cx="6563456" cy="707886"/>
          </a:xfrm>
          <a:prstGeom prst="rect">
            <a:avLst/>
          </a:prstGeom>
          <a:noFill/>
        </p:spPr>
        <p:txBody>
          <a:bodyPr wrap="square">
            <a:spAutoFit/>
          </a:bodyPr>
          <a:lstStyle/>
          <a:p>
            <a:pPr>
              <a:defRPr/>
            </a:pPr>
            <a:r>
              <a:rPr lang="ru-RU" sz="2000" dirty="0">
                <a:solidFill>
                  <a:schemeClr val="bg1"/>
                </a:solidFill>
                <a:effectLst>
                  <a:outerShdw blurRad="38100" dist="38100" dir="2700000" algn="tl">
                    <a:srgbClr val="000000">
                      <a:alpha val="43137"/>
                    </a:srgbClr>
                  </a:outerShdw>
                </a:effectLst>
              </a:rPr>
              <a:t>Отдел </a:t>
            </a:r>
            <a:r>
              <a:rPr lang="ru-RU" sz="2000" dirty="0" smtClean="0">
                <a:solidFill>
                  <a:schemeClr val="bg1"/>
                </a:solidFill>
                <a:effectLst>
                  <a:outerShdw blurRad="38100" dist="38100" dir="2700000" algn="tl">
                    <a:srgbClr val="000000">
                      <a:alpha val="43137"/>
                    </a:srgbClr>
                  </a:outerShdw>
                </a:effectLst>
              </a:rPr>
              <a:t>оценок, регистрации ОПО и лицензирования деятельности в области промышленной безопасности</a:t>
            </a:r>
            <a:endParaRPr lang="ru-RU" sz="2000" dirty="0">
              <a:solidFill>
                <a:schemeClr val="bg1"/>
              </a:solidFill>
              <a:effectLst>
                <a:outerShdw blurRad="38100" dist="38100" dir="2700000" algn="tl">
                  <a:srgbClr val="000000">
                    <a:alpha val="43137"/>
                  </a:srgbClr>
                </a:outerShdw>
              </a:effectLst>
            </a:endParaRPr>
          </a:p>
        </p:txBody>
      </p:sp>
      <p:sp>
        <p:nvSpPr>
          <p:cNvPr id="2" name="Овал 1"/>
          <p:cNvSpPr/>
          <p:nvPr/>
        </p:nvSpPr>
        <p:spPr>
          <a:xfrm>
            <a:off x="11656194" y="6248200"/>
            <a:ext cx="525496" cy="5227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13</a:t>
            </a:r>
          </a:p>
        </p:txBody>
      </p:sp>
      <p:graphicFrame>
        <p:nvGraphicFramePr>
          <p:cNvPr id="11" name="Таблица 10"/>
          <p:cNvGraphicFramePr>
            <a:graphicFrameLocks noGrp="1"/>
          </p:cNvGraphicFramePr>
          <p:nvPr>
            <p:extLst>
              <p:ext uri="{D42A27DB-BD31-4B8C-83A1-F6EECF244321}">
                <p14:modId xmlns:p14="http://schemas.microsoft.com/office/powerpoint/2010/main" val="1112131506"/>
              </p:ext>
            </p:extLst>
          </p:nvPr>
        </p:nvGraphicFramePr>
        <p:xfrm>
          <a:off x="155446" y="961376"/>
          <a:ext cx="11769264" cy="5258860"/>
        </p:xfrm>
        <a:graphic>
          <a:graphicData uri="http://schemas.openxmlformats.org/drawingml/2006/table">
            <a:tbl>
              <a:tblPr firstRow="1" bandRow="1">
                <a:tableStyleId>{5C22544A-7EE6-4342-B048-85BDC9FD1C3A}</a:tableStyleId>
              </a:tblPr>
              <a:tblGrid>
                <a:gridCol w="2774867"/>
                <a:gridCol w="3109765"/>
                <a:gridCol w="2942316"/>
                <a:gridCol w="2942316"/>
              </a:tblGrid>
              <a:tr h="13638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Основания для внесения изменений в сведения, содержащиеся в государственном реестре ОПО, в соответствии с приказом Ростехнадзора от 30.11.2020 № 471</a:t>
                      </a:r>
                    </a:p>
                  </a:txBody>
                  <a:tcPr marL="91437" marR="91437" marT="45729" marB="45729">
                    <a:solidFill>
                      <a:schemeClr val="bg1"/>
                    </a:solidFill>
                  </a:tcPr>
                </a:tc>
                <a:tc>
                  <a:txBody>
                    <a:bodyPr/>
                    <a:lstStyle/>
                    <a:p>
                      <a:pPr algn="ctr"/>
                      <a:r>
                        <a:rPr lang="ru-RU" sz="1100" dirty="0" smtClean="0">
                          <a:solidFill>
                            <a:schemeClr val="tx1"/>
                          </a:solidFill>
                          <a:latin typeface="Times New Roman" panose="02020603050405020304" pitchFamily="18" charset="0"/>
                          <a:cs typeface="Times New Roman" panose="02020603050405020304" pitchFamily="18" charset="0"/>
                        </a:rPr>
                        <a:t>Документы необходимые для внесения изменений в реестр согласно положениям  Административного регламента </a:t>
                      </a:r>
                    </a:p>
                    <a:p>
                      <a:pPr algn="ctr"/>
                      <a:r>
                        <a:rPr lang="ru-RU" sz="1100" dirty="0" smtClean="0">
                          <a:solidFill>
                            <a:schemeClr val="tx1"/>
                          </a:solidFill>
                          <a:latin typeface="Times New Roman" panose="02020603050405020304" pitchFamily="18" charset="0"/>
                          <a:cs typeface="Times New Roman" panose="02020603050405020304" pitchFamily="18" charset="0"/>
                        </a:rPr>
                        <a:t>(приказ Ростехнадзора от 08.04.2019</a:t>
                      </a:r>
                      <a:r>
                        <a:rPr lang="ru-RU" sz="1100" baseline="0" dirty="0" smtClean="0">
                          <a:solidFill>
                            <a:schemeClr val="tx1"/>
                          </a:solidFill>
                          <a:latin typeface="Times New Roman" panose="02020603050405020304" pitchFamily="18" charset="0"/>
                          <a:cs typeface="Times New Roman" panose="02020603050405020304" pitchFamily="18" charset="0"/>
                        </a:rPr>
                        <a:t> № 140)</a:t>
                      </a:r>
                      <a:endParaRPr lang="ru-RU" sz="1100" dirty="0">
                        <a:solidFill>
                          <a:schemeClr val="tx1"/>
                        </a:solidFill>
                        <a:latin typeface="Times New Roman" panose="02020603050405020304" pitchFamily="18" charset="0"/>
                        <a:cs typeface="Times New Roman" panose="02020603050405020304" pitchFamily="18" charset="0"/>
                      </a:endParaRPr>
                    </a:p>
                  </a:txBody>
                  <a:tcPr marL="91437" marR="91437" marT="45729" marB="45729">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Основания для внесения изменений в сведения, содержащиеся в государственном реестре ОПО, в соответствии с постановлением Правительства Российской Федерации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от 03.09.2025 № 1363</a:t>
                      </a:r>
                    </a:p>
                  </a:txBody>
                  <a:tcPr marL="91437" marR="91437" marT="45729" marB="45729">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Документы необходимые для внесения изменений в реестр согласно положениям постановления Правительства Российской Федерации от 03.09.2025  № 1363 (Правила)</a:t>
                      </a:r>
                    </a:p>
                    <a:p>
                      <a:endParaRPr lang="ru-RU" sz="1100" dirty="0"/>
                    </a:p>
                  </a:txBody>
                  <a:tcPr marL="91437" marR="91437" marT="45729" marB="45729">
                    <a:solidFill>
                      <a:schemeClr val="bg1"/>
                    </a:solidFill>
                  </a:tcPr>
                </a:tc>
              </a:tr>
              <a:tr h="1531049">
                <a:tc rowSpan="2">
                  <a:txBody>
                    <a:bodyPr/>
                    <a:lstStyle/>
                    <a:p>
                      <a:pPr marL="228600" indent="-228600">
                        <a:buAutoNum type="arabicPeriod"/>
                      </a:pPr>
                      <a:r>
                        <a:rPr lang="ru-RU" sz="1000" b="1" i="1" dirty="0" smtClean="0">
                          <a:latin typeface="Times New Roman" panose="02020603050405020304" pitchFamily="18" charset="0"/>
                          <a:cs typeface="Times New Roman" panose="02020603050405020304" pitchFamily="18" charset="0"/>
                        </a:rPr>
                        <a:t>Изменение характеристик ОПО</a:t>
                      </a:r>
                    </a:p>
                    <a:p>
                      <a:pPr marL="228600" indent="-228600">
                        <a:buAutoNum type="arabicPeriod"/>
                      </a:pPr>
                      <a:endParaRPr lang="ru-RU" sz="1000" b="1" i="1" dirty="0" smtClean="0">
                        <a:latin typeface="Times New Roman" panose="02020603050405020304" pitchFamily="18" charset="0"/>
                        <a:cs typeface="Times New Roman" panose="02020603050405020304" pitchFamily="18" charset="0"/>
                      </a:endParaRPr>
                    </a:p>
                    <a:p>
                      <a:pPr marL="228600" indent="-228600">
                        <a:buAutoNum type="arabicPeriod"/>
                      </a:pPr>
                      <a:r>
                        <a:rPr lang="ru-RU" sz="1000" b="1" i="1" dirty="0" smtClean="0">
                          <a:latin typeface="Times New Roman" panose="02020603050405020304" pitchFamily="18" charset="0"/>
                          <a:cs typeface="Times New Roman" panose="02020603050405020304" pitchFamily="18" charset="0"/>
                        </a:rPr>
                        <a:t>Изменения связанные с исключением опасного производственного объекта в связи со сменой эксплуатирующей организации</a:t>
                      </a:r>
                    </a:p>
                    <a:p>
                      <a:pPr marL="228600" indent="-228600">
                        <a:buAutoNum type="arabicPeriod"/>
                      </a:pPr>
                      <a:endParaRPr lang="ru-RU" sz="1000" b="1" i="1" dirty="0" smtClean="0">
                        <a:latin typeface="Times New Roman" panose="02020603050405020304" pitchFamily="18" charset="0"/>
                        <a:cs typeface="Times New Roman" panose="02020603050405020304" pitchFamily="18" charset="0"/>
                      </a:endParaRPr>
                    </a:p>
                    <a:p>
                      <a:pPr marL="228600" indent="-228600">
                        <a:buAutoNum type="arabicPeriod"/>
                      </a:pPr>
                      <a:r>
                        <a:rPr lang="ru-RU" sz="1000" b="1" i="1" dirty="0" smtClean="0">
                          <a:latin typeface="Times New Roman" panose="02020603050405020304" pitchFamily="18" charset="0"/>
                          <a:cs typeface="Times New Roman" panose="02020603050405020304" pitchFamily="18" charset="0"/>
                        </a:rPr>
                        <a:t>Изменение адреса места нахождения опасного производственного объекта</a:t>
                      </a:r>
                    </a:p>
                    <a:p>
                      <a:pPr marL="228600" indent="-228600">
                        <a:buAutoNum type="arabicPeriod"/>
                      </a:pPr>
                      <a:endParaRPr lang="ru-RU" sz="1000" b="1" i="1" dirty="0" smtClean="0">
                        <a:latin typeface="Times New Roman" panose="02020603050405020304" pitchFamily="18" charset="0"/>
                        <a:cs typeface="Times New Roman" panose="02020603050405020304" pitchFamily="18" charset="0"/>
                      </a:endParaRPr>
                    </a:p>
                    <a:p>
                      <a:pPr marL="228600" indent="-228600">
                        <a:buAutoNum type="arabicPeriod"/>
                      </a:pPr>
                      <a:r>
                        <a:rPr lang="ru-RU" sz="1000" b="1" i="1" dirty="0" smtClean="0">
                          <a:latin typeface="Times New Roman" panose="02020603050405020304" pitchFamily="18" charset="0"/>
                          <a:cs typeface="Times New Roman" panose="02020603050405020304" pitchFamily="18" charset="0"/>
                        </a:rPr>
                        <a:t>Изменение сведений об эксплуатирующей организации, собственнике опасного производственного объекта</a:t>
                      </a:r>
                    </a:p>
                  </a:txBody>
                  <a:tcPr marL="91437" marR="91437" marT="45729" marB="45729"/>
                </a:tc>
                <a:tc rowSpan="2">
                  <a:txBody>
                    <a:bodyPr/>
                    <a:lstStyle/>
                    <a:p>
                      <a:r>
                        <a:rPr lang="ru-RU" sz="1000" dirty="0" smtClean="0">
                          <a:latin typeface="Times New Roman" panose="02020603050405020304" pitchFamily="18" charset="0"/>
                          <a:cs typeface="Times New Roman" panose="02020603050405020304" pitchFamily="18" charset="0"/>
                        </a:rPr>
                        <a:t>Пункт 23 Административного регламента: заявление и представленные по описи соответствующие документы, подтверждающие наличие оснований для внесения изменений, актуализированные сведения, характеризующие каждый ОПО (в 2 экземплярах), оформленные согласно приложению № 2 к Административному регламенту, подписанные руководителем юридического лица, индивидуальным предпринимателем либо уполномоченным представителем заявителя и заверенные печатью (при наличии) или подписанные усиленной квалифицированной электронной подписью в случае представления сведений в форме электронного документа в одном экземпляре</a:t>
                      </a:r>
                    </a:p>
                  </a:txBody>
                  <a:tcPr marL="91437" marR="91437" marT="45729" marB="45729"/>
                </a:tc>
                <a:tc>
                  <a:txBody>
                    <a:bodyPr/>
                    <a:lstStyle/>
                    <a:p>
                      <a:pPr marL="228600" indent="-228600">
                        <a:buAutoNum type="arabicPeriod"/>
                      </a:pPr>
                      <a:r>
                        <a:rPr lang="ru-RU" sz="1000" b="1" i="1" dirty="0" smtClean="0">
                          <a:solidFill>
                            <a:srgbClr val="C00000"/>
                          </a:solidFill>
                          <a:latin typeface="Times New Roman" panose="02020603050405020304" pitchFamily="18" charset="0"/>
                          <a:cs typeface="Times New Roman" panose="02020603050405020304" pitchFamily="18" charset="0"/>
                        </a:rPr>
                        <a:t>Изменение характеристик ОПО </a:t>
                      </a:r>
                    </a:p>
                    <a:p>
                      <a:pPr marL="228600" indent="-228600">
                        <a:buAutoNum type="arabicPeriod"/>
                      </a:pPr>
                      <a:endParaRPr lang="ru-RU" sz="1000" b="1" i="1" dirty="0" smtClean="0">
                        <a:solidFill>
                          <a:srgbClr val="C00000"/>
                        </a:solidFill>
                        <a:latin typeface="Times New Roman" panose="02020603050405020304" pitchFamily="18" charset="0"/>
                        <a:cs typeface="Times New Roman" panose="02020603050405020304" pitchFamily="18" charset="0"/>
                      </a:endParaRPr>
                    </a:p>
                    <a:p>
                      <a:pPr marL="228600" indent="-228600">
                        <a:buAutoNum type="arabicPeriod"/>
                      </a:pPr>
                      <a:r>
                        <a:rPr lang="ru-RU" sz="1000" b="1" i="1" dirty="0" smtClean="0">
                          <a:solidFill>
                            <a:srgbClr val="C00000"/>
                          </a:solidFill>
                          <a:latin typeface="Times New Roman" panose="02020603050405020304" pitchFamily="18" charset="0"/>
                          <a:cs typeface="Times New Roman" panose="02020603050405020304" pitchFamily="18" charset="0"/>
                        </a:rPr>
                        <a:t>Изменение эксплуатирующей организации</a:t>
                      </a:r>
                    </a:p>
                    <a:p>
                      <a:pPr marL="228600" indent="-228600">
                        <a:buAutoNum type="arabicPeriod"/>
                      </a:pPr>
                      <a:endParaRPr lang="ru-RU" sz="1000" b="1" i="1" dirty="0" smtClean="0">
                        <a:solidFill>
                          <a:srgbClr val="C00000"/>
                        </a:solidFill>
                        <a:latin typeface="Times New Roman" panose="02020603050405020304" pitchFamily="18" charset="0"/>
                        <a:cs typeface="Times New Roman" panose="02020603050405020304" pitchFamily="18" charset="0"/>
                      </a:endParaRPr>
                    </a:p>
                    <a:p>
                      <a:pPr marL="228600" indent="-228600">
                        <a:buAutoNum type="arabicPeriod"/>
                      </a:pPr>
                      <a:r>
                        <a:rPr lang="ru-RU" sz="1000" b="1" i="1" dirty="0" smtClean="0">
                          <a:solidFill>
                            <a:srgbClr val="C00000"/>
                          </a:solidFill>
                          <a:latin typeface="Times New Roman" panose="02020603050405020304" pitchFamily="18" charset="0"/>
                          <a:cs typeface="Times New Roman" panose="02020603050405020304" pitchFamily="18" charset="0"/>
                        </a:rPr>
                        <a:t>Изменение адреса опасного производственного объекта </a:t>
                      </a:r>
                    </a:p>
                  </a:txBody>
                  <a:tcPr marL="91437" marR="91437" marT="45729" marB="45729"/>
                </a:tc>
                <a:tc>
                  <a:txBody>
                    <a:bodyPr/>
                    <a:lstStyle/>
                    <a:p>
                      <a:r>
                        <a:rPr lang="ru-RU" sz="1100" dirty="0" smtClean="0">
                          <a:latin typeface="Times New Roman" panose="02020603050405020304" pitchFamily="18" charset="0"/>
                          <a:cs typeface="Times New Roman" panose="02020603050405020304" pitchFamily="18" charset="0"/>
                        </a:rPr>
                        <a:t>Пункт 28 Правил: заявление о внесении изменений в сведения, соответствующее требованиям, установленным настоящими Правилами, и прилагаемые к нему документы и сведения, предусмотренные пунктами 13, 14 и 16 настоящих Правил, </a:t>
                      </a:r>
                    </a:p>
                  </a:txBody>
                  <a:tcPr marL="91437" marR="91437" marT="45729" marB="45729"/>
                </a:tc>
              </a:tr>
              <a:tr h="2363975">
                <a:tc vMerge="1">
                  <a:txBody>
                    <a:bodyPr/>
                    <a:lstStyle/>
                    <a:p>
                      <a:endParaRPr lang="ru-RU" dirty="0"/>
                    </a:p>
                  </a:txBody>
                  <a:tcPr/>
                </a:tc>
                <a:tc vMerge="1">
                  <a:txBody>
                    <a:bodyPr/>
                    <a:lstStyle/>
                    <a:p>
                      <a:endParaRPr lang="ru-RU" dirty="0"/>
                    </a:p>
                  </a:txBody>
                  <a:tcPr/>
                </a:tc>
                <a:tc>
                  <a:txBody>
                    <a:bodyPr/>
                    <a:lstStyle/>
                    <a:p>
                      <a:r>
                        <a:rPr lang="ru-RU" sz="1000" b="1" i="1" dirty="0" smtClean="0">
                          <a:solidFill>
                            <a:srgbClr val="C00000"/>
                          </a:solidFill>
                          <a:latin typeface="Times New Roman" panose="02020603050405020304" pitchFamily="18" charset="0"/>
                          <a:cs typeface="Times New Roman" panose="02020603050405020304" pitchFamily="18" charset="0"/>
                        </a:rPr>
                        <a:t>4. Изменение сведений об эксплуатирующей организации (в связи с реорганизацией юридического лица в форме преобразования, присоединения или слияния, изменением полного и (или) сокращенного наименований, адреса юридического лица, изменением фамилии, имени и (или) отчества (при наличии) индивидуального предпринимателя)</a:t>
                      </a:r>
                    </a:p>
                  </a:txBody>
                  <a:tcPr marL="91437" marR="91437" marT="45729" marB="45729"/>
                </a:tc>
                <a:tc>
                  <a:txBody>
                    <a:bodyPr/>
                    <a:lstStyle/>
                    <a:p>
                      <a:r>
                        <a:rPr lang="ru-RU" sz="1100" dirty="0" smtClean="0">
                          <a:latin typeface="Times New Roman" panose="02020603050405020304" pitchFamily="18" charset="0"/>
                          <a:cs typeface="Times New Roman" panose="02020603050405020304" pitchFamily="18" charset="0"/>
                        </a:rPr>
                        <a:t>Пункт 29 Правил: осуществляется без представления заявления о внесении изменений в сведения в день поступления соответствующей информации в федеральный орган исполнительной власти или Корпорацию посредством единой системы межведомственного электронного взаимодействия. Организация</a:t>
                      </a:r>
                      <a:r>
                        <a:rPr lang="ru-RU" sz="1100" baseline="0" dirty="0" smtClean="0">
                          <a:latin typeface="Times New Roman" panose="02020603050405020304" pitchFamily="18" charset="0"/>
                          <a:cs typeface="Times New Roman" panose="02020603050405020304" pitchFamily="18" charset="0"/>
                        </a:rPr>
                        <a:t> вправе направить уведомление в регистрирующий орган, при этом срок внесения изменений 5 р/д.</a:t>
                      </a:r>
                      <a:endParaRPr lang="ru-RU" sz="1100" dirty="0" smtClean="0">
                        <a:latin typeface="Times New Roman" panose="02020603050405020304" pitchFamily="18" charset="0"/>
                        <a:cs typeface="Times New Roman" panose="02020603050405020304" pitchFamily="18" charset="0"/>
                      </a:endParaRPr>
                    </a:p>
                    <a:p>
                      <a:endParaRPr lang="ru-RU" sz="1100" dirty="0">
                        <a:latin typeface="Times New Roman" panose="02020603050405020304" pitchFamily="18" charset="0"/>
                        <a:cs typeface="Times New Roman" panose="02020603050405020304" pitchFamily="18" charset="0"/>
                      </a:endParaRPr>
                    </a:p>
                  </a:txBody>
                  <a:tcPr marL="91437" marR="91437" marT="45729" marB="45729"/>
                </a:tc>
              </a:tr>
            </a:tbl>
          </a:graphicData>
        </a:graphic>
      </p:graphicFrame>
    </p:spTree>
    <p:extLst>
      <p:ext uri="{BB962C8B-B14F-4D97-AF65-F5344CB8AC3E}">
        <p14:creationId xmlns:p14="http://schemas.microsoft.com/office/powerpoint/2010/main" val="36765676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3" name="Прямоугольник 12"/>
          <p:cNvSpPr/>
          <p:nvPr/>
        </p:nvSpPr>
        <p:spPr>
          <a:xfrm>
            <a:off x="1735666" y="6597650"/>
            <a:ext cx="9313333" cy="128586"/>
          </a:xfrm>
          <a:prstGeom prst="rect">
            <a:avLst/>
          </a:prstGeom>
          <a:solidFill>
            <a:schemeClr val="bg1">
              <a:alpha val="64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endParaRPr lang="ru-RU" altLang="ru-RU">
              <a:solidFill>
                <a:srgbClr val="000000"/>
              </a:solidFill>
              <a:effectLst>
                <a:outerShdw blurRad="38100" dist="38100" dir="2700000" algn="tl">
                  <a:srgbClr val="C0C0C0"/>
                </a:outerShdw>
              </a:effectLst>
              <a:cs typeface="Times New Roman" panose="02020603050405020304" pitchFamily="18" charset="0"/>
            </a:endParaRPr>
          </a:p>
        </p:txBody>
      </p:sp>
      <p:sp>
        <p:nvSpPr>
          <p:cNvPr id="21507" name="Заголовок 1"/>
          <p:cNvSpPr txBox="1">
            <a:spLocks/>
          </p:cNvSpPr>
          <p:nvPr/>
        </p:nvSpPr>
        <p:spPr bwMode="auto">
          <a:xfrm>
            <a:off x="1143000" y="0"/>
            <a:ext cx="9906000" cy="889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7" tIns="36004" rIns="72007" bIns="36004"/>
          <a:lstStyle>
            <a:lvl1pPr defTabSz="719138">
              <a:lnSpc>
                <a:spcPct val="90000"/>
              </a:lnSpc>
              <a:spcBef>
                <a:spcPts val="1000"/>
              </a:spcBef>
              <a:buFont typeface="Arial" panose="020B0604020202020204" pitchFamily="34" charset="0"/>
              <a:buChar char="•"/>
              <a:tabLst>
                <a:tab pos="9672638" algn="l"/>
              </a:tabLst>
              <a:defRPr sz="2800">
                <a:solidFill>
                  <a:schemeClr val="tx1"/>
                </a:solidFill>
                <a:latin typeface="Calibri" panose="020F0502020204030204" pitchFamily="34" charset="0"/>
              </a:defRPr>
            </a:lvl1pPr>
            <a:lvl2pPr marL="742950" indent="-285750" defTabSz="719138">
              <a:lnSpc>
                <a:spcPct val="90000"/>
              </a:lnSpc>
              <a:spcBef>
                <a:spcPts val="500"/>
              </a:spcBef>
              <a:buFont typeface="Arial" panose="020B0604020202020204" pitchFamily="34" charset="0"/>
              <a:buChar char="•"/>
              <a:tabLst>
                <a:tab pos="9672638" algn="l"/>
              </a:tabLst>
              <a:defRPr sz="2400">
                <a:solidFill>
                  <a:schemeClr val="tx1"/>
                </a:solidFill>
                <a:latin typeface="Calibri" panose="020F0502020204030204" pitchFamily="34" charset="0"/>
              </a:defRPr>
            </a:lvl2pPr>
            <a:lvl3pPr marL="1143000" indent="-228600" defTabSz="719138">
              <a:lnSpc>
                <a:spcPct val="90000"/>
              </a:lnSpc>
              <a:spcBef>
                <a:spcPts val="500"/>
              </a:spcBef>
              <a:buFont typeface="Arial" panose="020B0604020202020204" pitchFamily="34" charset="0"/>
              <a:buChar char="•"/>
              <a:tabLst>
                <a:tab pos="9672638" algn="l"/>
              </a:tabLst>
              <a:defRPr sz="2000">
                <a:solidFill>
                  <a:schemeClr val="tx1"/>
                </a:solidFill>
                <a:latin typeface="Calibri" panose="020F0502020204030204" pitchFamily="34" charset="0"/>
              </a:defRPr>
            </a:lvl3pPr>
            <a:lvl4pPr marL="1600200" indent="-228600" defTabSz="719138">
              <a:lnSpc>
                <a:spcPct val="90000"/>
              </a:lnSpc>
              <a:spcBef>
                <a:spcPts val="500"/>
              </a:spcBef>
              <a:buFont typeface="Arial" panose="020B0604020202020204" pitchFamily="34" charset="0"/>
              <a:buChar char="•"/>
              <a:tabLst>
                <a:tab pos="9672638" algn="l"/>
              </a:tabLst>
              <a:defRPr sz="2000">
                <a:solidFill>
                  <a:schemeClr val="tx1"/>
                </a:solidFill>
                <a:latin typeface="Calibri" panose="020F0502020204030204" pitchFamily="34" charset="0"/>
              </a:defRPr>
            </a:lvl4pPr>
            <a:lvl5pPr marL="2057400" indent="-228600" defTabSz="719138">
              <a:lnSpc>
                <a:spcPct val="90000"/>
              </a:lnSpc>
              <a:spcBef>
                <a:spcPts val="500"/>
              </a:spcBef>
              <a:buFont typeface="Arial" panose="020B0604020202020204" pitchFamily="34" charset="0"/>
              <a:buChar char="•"/>
              <a:tabLst>
                <a:tab pos="9672638" algn="l"/>
              </a:tabLst>
              <a:defRPr sz="2000">
                <a:solidFill>
                  <a:schemeClr val="tx1"/>
                </a:solidFill>
                <a:latin typeface="Calibri" panose="020F0502020204030204" pitchFamily="34" charset="0"/>
              </a:defRPr>
            </a:lvl5pPr>
            <a:lvl6pPr marL="25146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6pPr>
            <a:lvl7pPr marL="29718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7pPr>
            <a:lvl8pPr marL="34290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8pPr>
            <a:lvl9pPr marL="38862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9pPr>
          </a:lstStyle>
          <a:p>
            <a:pPr algn="r">
              <a:lnSpc>
                <a:spcPct val="100000"/>
              </a:lnSpc>
              <a:spcBef>
                <a:spcPct val="0"/>
              </a:spcBef>
              <a:buFontTx/>
              <a:buNone/>
            </a:pPr>
            <a:r>
              <a:rPr lang="ru-RU" altLang="ru-RU" sz="4500">
                <a:solidFill>
                  <a:srgbClr val="FFC000"/>
                </a:solidFill>
                <a:latin typeface="Times New Roman" panose="02020603050405020304" pitchFamily="18" charset="0"/>
              </a:rPr>
              <a:t/>
            </a:r>
            <a:br>
              <a:rPr lang="ru-RU" altLang="ru-RU" sz="4500">
                <a:solidFill>
                  <a:srgbClr val="FFC000"/>
                </a:solidFill>
                <a:latin typeface="Times New Roman" panose="02020603050405020304" pitchFamily="18" charset="0"/>
              </a:rPr>
            </a:br>
            <a:endParaRPr lang="ru-RU" altLang="ru-RU" sz="600">
              <a:solidFill>
                <a:srgbClr val="EEECE1"/>
              </a:solidFill>
              <a:latin typeface="Calibri Light" panose="020F0302020204030204" pitchFamily="34" charset="0"/>
            </a:endParaRPr>
          </a:p>
        </p:txBody>
      </p:sp>
      <p:pic>
        <p:nvPicPr>
          <p:cNvPr id="21508" name="Рисунок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0"/>
            <a:ext cx="12192000" cy="104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descr="Ростехнадзор"/>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46" y="-69340"/>
            <a:ext cx="630331" cy="738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785778" y="29543"/>
            <a:ext cx="4446624" cy="887422"/>
          </a:xfrm>
          <a:prstGeom prst="rect">
            <a:avLst/>
          </a:prstGeom>
          <a:noFill/>
        </p:spPr>
        <p:txBody>
          <a:bodyPr wrap="square">
            <a:spAutoFit/>
          </a:bodyPr>
          <a:lstStyle/>
          <a:p>
            <a:pPr>
              <a:defRPr/>
            </a:pPr>
            <a:r>
              <a:rPr lang="ru-RU" sz="1600" dirty="0" smtClean="0">
                <a:solidFill>
                  <a:schemeClr val="bg1"/>
                </a:solidFill>
                <a:effectLst>
                  <a:outerShdw blurRad="38100" dist="38100" dir="2700000" algn="tl">
                    <a:srgbClr val="000000">
                      <a:alpha val="43137"/>
                    </a:srgbClr>
                  </a:outerShdw>
                </a:effectLst>
              </a:rPr>
              <a:t>Федеральная служба по экологическому, технологическому и атомному надзору</a:t>
            </a:r>
          </a:p>
          <a:p>
            <a:pPr>
              <a:spcBef>
                <a:spcPts val="200"/>
              </a:spcBef>
              <a:defRPr/>
            </a:pPr>
            <a:r>
              <a:rPr lang="ru-RU" dirty="0" smtClean="0">
                <a:solidFill>
                  <a:schemeClr val="bg1"/>
                </a:solidFill>
                <a:effectLst>
                  <a:outerShdw blurRad="38100" dist="38100" dir="2700000" algn="tl">
                    <a:srgbClr val="000000">
                      <a:alpha val="43137"/>
                    </a:srgbClr>
                  </a:outerShdw>
                </a:effectLst>
              </a:rPr>
              <a:t>МТУ РОСТЕХНАДЗОРА</a:t>
            </a:r>
            <a:endParaRPr lang="ru-RU" dirty="0">
              <a:solidFill>
                <a:schemeClr val="bg1"/>
              </a:solidFill>
              <a:effectLst>
                <a:outerShdw blurRad="38100" dist="38100" dir="2700000" algn="tl">
                  <a:srgbClr val="000000">
                    <a:alpha val="43137"/>
                  </a:srgbClr>
                </a:outerShdw>
              </a:effectLst>
            </a:endParaRPr>
          </a:p>
        </p:txBody>
      </p:sp>
      <p:sp>
        <p:nvSpPr>
          <p:cNvPr id="21512" name="Text Box 4"/>
          <p:cNvSpPr txBox="1">
            <a:spLocks noChangeArrowheads="1"/>
          </p:cNvSpPr>
          <p:nvPr/>
        </p:nvSpPr>
        <p:spPr bwMode="auto">
          <a:xfrm>
            <a:off x="0" y="6457279"/>
            <a:ext cx="12192000" cy="32993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7287" tIns="53643" rIns="107287" bIns="5364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defRPr/>
            </a:pPr>
            <a:r>
              <a:rPr lang="ru-RU" sz="1600" dirty="0" smtClean="0">
                <a:solidFill>
                  <a:schemeClr val="bg1"/>
                </a:solidFill>
                <a:effectLst>
                  <a:outerShdw blurRad="38100" dist="38100" dir="2700000" algn="tl">
                    <a:srgbClr val="000000">
                      <a:alpha val="43137"/>
                    </a:srgbClr>
                  </a:outerShdw>
                </a:effectLst>
              </a:rPr>
              <a:t>18.03.2026</a:t>
            </a:r>
            <a:endParaRPr lang="ru-RU" sz="1600" dirty="0">
              <a:solidFill>
                <a:schemeClr val="bg1"/>
              </a:solidFill>
              <a:effectLst>
                <a:outerShdw blurRad="38100" dist="38100" dir="2700000" algn="tl">
                  <a:srgbClr val="000000">
                    <a:alpha val="43137"/>
                  </a:srgbClr>
                </a:outerShdw>
              </a:effectLst>
            </a:endParaRPr>
          </a:p>
        </p:txBody>
      </p:sp>
      <p:graphicFrame>
        <p:nvGraphicFramePr>
          <p:cNvPr id="7" name="Диаграмма 8"/>
          <p:cNvGraphicFramePr>
            <a:graphicFrameLocks noGrp="1"/>
          </p:cNvGraphicFramePr>
          <p:nvPr/>
        </p:nvGraphicFramePr>
        <p:xfrm>
          <a:off x="2147483647" y="2147483647"/>
          <a:ext cx="0" cy="0"/>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5361254" y="0"/>
            <a:ext cx="6563456" cy="707886"/>
          </a:xfrm>
          <a:prstGeom prst="rect">
            <a:avLst/>
          </a:prstGeom>
          <a:noFill/>
        </p:spPr>
        <p:txBody>
          <a:bodyPr wrap="square">
            <a:spAutoFit/>
          </a:bodyPr>
          <a:lstStyle/>
          <a:p>
            <a:pPr>
              <a:defRPr/>
            </a:pPr>
            <a:r>
              <a:rPr lang="ru-RU" sz="2000" dirty="0">
                <a:solidFill>
                  <a:schemeClr val="bg1"/>
                </a:solidFill>
                <a:effectLst>
                  <a:outerShdw blurRad="38100" dist="38100" dir="2700000" algn="tl">
                    <a:srgbClr val="000000">
                      <a:alpha val="43137"/>
                    </a:srgbClr>
                  </a:outerShdw>
                </a:effectLst>
              </a:rPr>
              <a:t>Отдел </a:t>
            </a:r>
            <a:r>
              <a:rPr lang="ru-RU" sz="2000" dirty="0" smtClean="0">
                <a:solidFill>
                  <a:schemeClr val="bg1"/>
                </a:solidFill>
                <a:effectLst>
                  <a:outerShdw blurRad="38100" dist="38100" dir="2700000" algn="tl">
                    <a:srgbClr val="000000">
                      <a:alpha val="43137"/>
                    </a:srgbClr>
                  </a:outerShdw>
                </a:effectLst>
              </a:rPr>
              <a:t>оценок, регистрации ОПО и лицензирования деятельности в области промышленной безопасности</a:t>
            </a:r>
            <a:endParaRPr lang="ru-RU" sz="2000" dirty="0">
              <a:solidFill>
                <a:schemeClr val="bg1"/>
              </a:solidFill>
              <a:effectLst>
                <a:outerShdw blurRad="38100" dist="38100" dir="2700000" algn="tl">
                  <a:srgbClr val="000000">
                    <a:alpha val="43137"/>
                  </a:srgbClr>
                </a:outerShdw>
              </a:effectLst>
            </a:endParaRPr>
          </a:p>
        </p:txBody>
      </p:sp>
      <p:sp>
        <p:nvSpPr>
          <p:cNvPr id="2" name="Овал 1"/>
          <p:cNvSpPr/>
          <p:nvPr/>
        </p:nvSpPr>
        <p:spPr>
          <a:xfrm>
            <a:off x="11656194" y="6248200"/>
            <a:ext cx="525496" cy="5227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14</a:t>
            </a:r>
          </a:p>
        </p:txBody>
      </p:sp>
      <p:sp>
        <p:nvSpPr>
          <p:cNvPr id="11" name="Прямоугольник 10"/>
          <p:cNvSpPr/>
          <p:nvPr/>
        </p:nvSpPr>
        <p:spPr bwMode="auto">
          <a:xfrm>
            <a:off x="155446" y="945661"/>
            <a:ext cx="11895383" cy="1492699"/>
          </a:xfrm>
          <a:prstGeom prst="rect">
            <a:avLst/>
          </a:prstGeom>
          <a:solidFill>
            <a:schemeClr val="accent1">
              <a:lumMod val="20000"/>
              <a:lumOff val="80000"/>
            </a:schemeClr>
          </a:solidFill>
          <a:ln w="9525" cap="sq" cmpd="sng" algn="ctr">
            <a:solidFill>
              <a:schemeClr val="accent1">
                <a:lumMod val="50000"/>
              </a:schemeClr>
            </a:solidFill>
            <a:prstDash val="solid"/>
            <a:round/>
            <a:headEnd type="none" w="med" len="med"/>
            <a:tailEnd type="none" w="med" len="med"/>
          </a:ln>
          <a:effectLst/>
        </p:spPr>
        <p:txBody>
          <a:bodyPr/>
          <a:lstStyle/>
          <a:p>
            <a:pPr algn="just" eaLnBrk="1" hangingPunct="1">
              <a:defRPr/>
            </a:pPr>
            <a:r>
              <a:rPr lang="ru-RU" sz="1600" b="1" dirty="0">
                <a:latin typeface="Times New Roman" panose="02020603050405020304" pitchFamily="18" charset="0"/>
                <a:cs typeface="Times New Roman" panose="02020603050405020304" pitchFamily="18" charset="0"/>
              </a:rPr>
              <a:t>Пунктом 39 Правил регистрации опасных производственных объектов в государственном реестре опасных производственных объектов, утвержденных постановлением Правительства Российской Федерации от 03.09.2025 № 1363 установлено:</a:t>
            </a:r>
          </a:p>
          <a:p>
            <a:pPr algn="just" eaLnBrk="1" hangingPunct="1">
              <a:defRPr/>
            </a:pPr>
            <a:r>
              <a:rPr lang="ru-RU" sz="1600" b="1" dirty="0" smtClean="0">
                <a:solidFill>
                  <a:srgbClr val="FF3300"/>
                </a:solidFill>
                <a:latin typeface="Times New Roman" panose="02020603050405020304" pitchFamily="18" charset="0"/>
                <a:cs typeface="Times New Roman" panose="02020603050405020304" pitchFamily="18" charset="0"/>
              </a:rPr>
              <a:t>в </a:t>
            </a:r>
            <a:r>
              <a:rPr lang="ru-RU" sz="1600" b="1" dirty="0">
                <a:solidFill>
                  <a:srgbClr val="FF3300"/>
                </a:solidFill>
                <a:latin typeface="Times New Roman" panose="02020603050405020304" pitchFamily="18" charset="0"/>
                <a:cs typeface="Times New Roman" panose="02020603050405020304" pitchFamily="18" charset="0"/>
              </a:rPr>
              <a:t>случае прекращения эксплуатации опасного производственного объекта в связи с передачей прав владения, пользования или распоряжения опасным производственным </a:t>
            </a:r>
            <a:r>
              <a:rPr lang="ru-RU" sz="1600" b="1" dirty="0" smtClean="0">
                <a:solidFill>
                  <a:srgbClr val="FF3300"/>
                </a:solidFill>
                <a:latin typeface="Times New Roman" panose="02020603050405020304" pitchFamily="18" charset="0"/>
                <a:cs typeface="Times New Roman" panose="02020603050405020304" pitchFamily="18" charset="0"/>
              </a:rPr>
              <a:t>объектом, </a:t>
            </a:r>
            <a:r>
              <a:rPr lang="ru-RU" sz="1600" b="1" dirty="0">
                <a:solidFill>
                  <a:srgbClr val="FF3300"/>
                </a:solidFill>
                <a:latin typeface="Times New Roman" panose="02020603050405020304" pitchFamily="18" charset="0"/>
                <a:cs typeface="Times New Roman" panose="02020603050405020304" pitchFamily="18" charset="0"/>
              </a:rPr>
              <a:t>эксплуатирующая организация вправе представить в федеральный орган исполнительной власти </a:t>
            </a:r>
            <a:r>
              <a:rPr lang="ru-RU" sz="1600" b="1" dirty="0" smtClean="0">
                <a:solidFill>
                  <a:srgbClr val="FF3300"/>
                </a:solidFill>
                <a:latin typeface="Times New Roman" panose="02020603050405020304" pitchFamily="18" charset="0"/>
                <a:cs typeface="Times New Roman" panose="02020603050405020304" pitchFamily="18" charset="0"/>
              </a:rPr>
              <a:t>информацию </a:t>
            </a:r>
            <a:r>
              <a:rPr lang="ru-RU" sz="1600" b="1" dirty="0">
                <a:solidFill>
                  <a:srgbClr val="FF3300"/>
                </a:solidFill>
                <a:latin typeface="Times New Roman" panose="02020603050405020304" pitchFamily="18" charset="0"/>
                <a:cs typeface="Times New Roman" panose="02020603050405020304" pitchFamily="18" charset="0"/>
              </a:rPr>
              <a:t>об указанной передаче </a:t>
            </a:r>
            <a:r>
              <a:rPr lang="ru-RU" sz="1600" b="1" dirty="0" smtClean="0">
                <a:solidFill>
                  <a:srgbClr val="FF3300"/>
                </a:solidFill>
                <a:latin typeface="Times New Roman" panose="02020603050405020304" pitchFamily="18" charset="0"/>
                <a:cs typeface="Times New Roman" panose="02020603050405020304" pitchFamily="18" charset="0"/>
              </a:rPr>
              <a:t>прав.</a:t>
            </a:r>
            <a:endParaRPr lang="ru-RU" sz="1600" b="1" dirty="0">
              <a:solidFill>
                <a:srgbClr val="FF3300"/>
              </a:solidFill>
              <a:latin typeface="Times New Roman" panose="02020603050405020304" pitchFamily="18" charset="0"/>
              <a:cs typeface="Times New Roman" panose="02020603050405020304" pitchFamily="18" charset="0"/>
            </a:endParaRPr>
          </a:p>
        </p:txBody>
      </p:sp>
      <p:graphicFrame>
        <p:nvGraphicFramePr>
          <p:cNvPr id="14" name="Таблица 13"/>
          <p:cNvGraphicFramePr>
            <a:graphicFrameLocks noGrp="1"/>
          </p:cNvGraphicFramePr>
          <p:nvPr>
            <p:extLst>
              <p:ext uri="{D42A27DB-BD31-4B8C-83A1-F6EECF244321}">
                <p14:modId xmlns:p14="http://schemas.microsoft.com/office/powerpoint/2010/main" val="567315528"/>
              </p:ext>
            </p:extLst>
          </p:nvPr>
        </p:nvGraphicFramePr>
        <p:xfrm>
          <a:off x="155447" y="2508545"/>
          <a:ext cx="11895382" cy="3444649"/>
        </p:xfrm>
        <a:graphic>
          <a:graphicData uri="http://schemas.openxmlformats.org/drawingml/2006/table">
            <a:tbl>
              <a:tblPr firstRow="1" bandRow="1">
                <a:tableStyleId>{5C22544A-7EE6-4342-B048-85BDC9FD1C3A}</a:tableStyleId>
              </a:tblPr>
              <a:tblGrid>
                <a:gridCol w="386846"/>
                <a:gridCol w="1160524"/>
                <a:gridCol w="1740786"/>
                <a:gridCol w="1063814"/>
                <a:gridCol w="1837496"/>
                <a:gridCol w="1740786"/>
                <a:gridCol w="1321710"/>
                <a:gridCol w="1321710"/>
                <a:gridCol w="1321710"/>
              </a:tblGrid>
              <a:tr h="340892">
                <a:tc gridSpan="9">
                  <a:txBody>
                    <a:bodyPr/>
                    <a:lstStyle/>
                    <a:p>
                      <a:pPr algn="ctr"/>
                      <a:r>
                        <a:rPr lang="ru-RU" sz="1800" dirty="0" smtClean="0">
                          <a:solidFill>
                            <a:schemeClr val="bg1"/>
                          </a:solidFill>
                        </a:rPr>
                        <a:t>Территориальное управление Ростехнадзора</a:t>
                      </a:r>
                      <a:endParaRPr lang="ru-RU" sz="1800" dirty="0">
                        <a:solidFill>
                          <a:schemeClr val="bg1"/>
                        </a:solidFill>
                      </a:endParaRPr>
                    </a:p>
                  </a:txBody>
                  <a:tcPr marL="91437" marR="91437" marT="45705" marB="45705"/>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dirty="0"/>
                    </a:p>
                  </a:txBody>
                  <a:tcPr/>
                </a:tc>
              </a:tr>
              <a:tr h="1702720">
                <a:tc>
                  <a:txBody>
                    <a:bodyPr/>
                    <a:lstStyle/>
                    <a:p>
                      <a:r>
                        <a:rPr lang="ru-RU" sz="1000" b="1" dirty="0" smtClean="0">
                          <a:latin typeface="Times New Roman" panose="02020603050405020304" pitchFamily="18" charset="0"/>
                          <a:cs typeface="Times New Roman" panose="02020603050405020304" pitchFamily="18" charset="0"/>
                        </a:rPr>
                        <a:t>№ п/п</a:t>
                      </a:r>
                      <a:endParaRPr lang="ru-RU" sz="1000" b="1" dirty="0">
                        <a:latin typeface="Times New Roman" panose="02020603050405020304" pitchFamily="18" charset="0"/>
                        <a:cs typeface="Times New Roman" panose="02020603050405020304" pitchFamily="18" charset="0"/>
                      </a:endParaRPr>
                    </a:p>
                  </a:txBody>
                  <a:tcPr marL="91437" marR="91437" marT="45705" marB="45705"/>
                </a:tc>
                <a:tc>
                  <a:txBody>
                    <a:bodyPr/>
                    <a:lstStyle/>
                    <a:p>
                      <a:r>
                        <a:rPr lang="ru-RU" sz="1000" b="1" dirty="0" smtClean="0">
                          <a:latin typeface="Times New Roman" panose="02020603050405020304" pitchFamily="18" charset="0"/>
                          <a:cs typeface="Times New Roman" panose="02020603050405020304" pitchFamily="18" charset="0"/>
                        </a:rPr>
                        <a:t>Наименование эксплуатирующей организации, ИНН</a:t>
                      </a:r>
                      <a:endParaRPr lang="ru-RU" sz="1000" b="1" dirty="0">
                        <a:latin typeface="Times New Roman" panose="02020603050405020304" pitchFamily="18" charset="0"/>
                        <a:cs typeface="Times New Roman" panose="02020603050405020304" pitchFamily="18" charset="0"/>
                      </a:endParaRPr>
                    </a:p>
                  </a:txBody>
                  <a:tcPr marL="91437" marR="91437" marT="45705" marB="45705"/>
                </a:tc>
                <a:tc>
                  <a:txBody>
                    <a:bodyPr/>
                    <a:lstStyle/>
                    <a:p>
                      <a:r>
                        <a:rPr lang="ru-RU" sz="1000" b="1" dirty="0" smtClean="0">
                          <a:latin typeface="Times New Roman" panose="02020603050405020304" pitchFamily="18" charset="0"/>
                          <a:cs typeface="Times New Roman" panose="02020603050405020304" pitchFamily="18" charset="0"/>
                        </a:rPr>
                        <a:t>Регистрационный номер ОПО, дата регистрации в реестре</a:t>
                      </a:r>
                      <a:endParaRPr lang="ru-RU" sz="1000" b="1" dirty="0">
                        <a:latin typeface="Times New Roman" panose="02020603050405020304" pitchFamily="18" charset="0"/>
                        <a:cs typeface="Times New Roman" panose="02020603050405020304" pitchFamily="18" charset="0"/>
                      </a:endParaRPr>
                    </a:p>
                  </a:txBody>
                  <a:tcPr marL="91437" marR="91437" marT="45705" marB="45705"/>
                </a:tc>
                <a:tc>
                  <a:txBody>
                    <a:bodyPr/>
                    <a:lstStyle/>
                    <a:p>
                      <a:r>
                        <a:rPr lang="ru-RU" sz="1000" b="1" dirty="0" smtClean="0">
                          <a:latin typeface="Times New Roman" panose="02020603050405020304" pitchFamily="18" charset="0"/>
                          <a:cs typeface="Times New Roman" panose="02020603050405020304" pitchFamily="18" charset="0"/>
                        </a:rPr>
                        <a:t>Дата прекращения эксплуатации ОПО (информация от эксплуатирующей</a:t>
                      </a:r>
                      <a:r>
                        <a:rPr lang="ru-RU" sz="1000" b="1" baseline="0" dirty="0" smtClean="0">
                          <a:latin typeface="Times New Roman" panose="02020603050405020304" pitchFamily="18" charset="0"/>
                          <a:cs typeface="Times New Roman" panose="02020603050405020304" pitchFamily="18" charset="0"/>
                        </a:rPr>
                        <a:t> организации)</a:t>
                      </a:r>
                      <a:endParaRPr lang="ru-RU" sz="1000" b="1" dirty="0">
                        <a:latin typeface="Times New Roman" panose="02020603050405020304" pitchFamily="18" charset="0"/>
                        <a:cs typeface="Times New Roman" panose="02020603050405020304" pitchFamily="18" charset="0"/>
                      </a:endParaRPr>
                    </a:p>
                  </a:txBody>
                  <a:tcPr marL="91437" marR="91437" marT="45705" marB="4570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Уведомление от эксплуатирующей организации о прекращении эксплуатации ОПО, (дата и входящий номер его регистрации в территориальном органе)</a:t>
                      </a:r>
                    </a:p>
                    <a:p>
                      <a:endParaRPr lang="ru-RU" sz="1000" b="1" dirty="0">
                        <a:latin typeface="Times New Roman" panose="02020603050405020304" pitchFamily="18" charset="0"/>
                        <a:cs typeface="Times New Roman" panose="02020603050405020304" pitchFamily="18" charset="0"/>
                      </a:endParaRPr>
                    </a:p>
                  </a:txBody>
                  <a:tcPr marL="91437" marR="91437" marT="45705" marB="45705"/>
                </a:tc>
                <a:tc>
                  <a:txBody>
                    <a:bodyPr/>
                    <a:lstStyle/>
                    <a:p>
                      <a:r>
                        <a:rPr lang="ru-RU" sz="1000" b="1" dirty="0" smtClean="0">
                          <a:latin typeface="Times New Roman" panose="02020603050405020304" pitchFamily="18" charset="0"/>
                          <a:cs typeface="Times New Roman" panose="02020603050405020304" pitchFamily="18" charset="0"/>
                        </a:rPr>
                        <a:t>Реквизиты документа, подтверждающие передачу прав, использования или распоряжения ОПО (наименование документа, номер и дата)</a:t>
                      </a:r>
                      <a:endParaRPr lang="ru-RU" sz="1000" b="1" dirty="0">
                        <a:latin typeface="Times New Roman" panose="02020603050405020304" pitchFamily="18" charset="0"/>
                        <a:cs typeface="Times New Roman" panose="02020603050405020304" pitchFamily="18" charset="0"/>
                      </a:endParaRPr>
                    </a:p>
                  </a:txBody>
                  <a:tcPr marL="91437" marR="91437" marT="45705" marB="45705"/>
                </a:tc>
                <a:tc>
                  <a:txBody>
                    <a:bodyPr/>
                    <a:lstStyle/>
                    <a:p>
                      <a:r>
                        <a:rPr lang="ru-RU" sz="1000" b="1" dirty="0" smtClean="0">
                          <a:latin typeface="Times New Roman" panose="02020603050405020304" pitchFamily="18" charset="0"/>
                          <a:cs typeface="Times New Roman" panose="02020603050405020304" pitchFamily="18" charset="0"/>
                        </a:rPr>
                        <a:t>Наименование организации,</a:t>
                      </a:r>
                      <a:r>
                        <a:rPr lang="ru-RU" sz="1000" b="1" baseline="0" dirty="0" smtClean="0">
                          <a:latin typeface="Times New Roman" panose="02020603050405020304" pitchFamily="18" charset="0"/>
                          <a:cs typeface="Times New Roman" panose="02020603050405020304" pitchFamily="18" charset="0"/>
                        </a:rPr>
                        <a:t> ИНН, которой передано ОПО</a:t>
                      </a:r>
                      <a:endParaRPr lang="ru-RU" sz="1000" b="1" dirty="0">
                        <a:latin typeface="Times New Roman" panose="02020603050405020304" pitchFamily="18" charset="0"/>
                        <a:cs typeface="Times New Roman" panose="02020603050405020304" pitchFamily="18" charset="0"/>
                      </a:endParaRPr>
                    </a:p>
                  </a:txBody>
                  <a:tcPr marL="91437" marR="91437" marT="45705" marB="45705"/>
                </a:tc>
                <a:tc>
                  <a:txBody>
                    <a:bodyPr/>
                    <a:lstStyle/>
                    <a:p>
                      <a:r>
                        <a:rPr lang="ru-RU" sz="1000" b="1" dirty="0" smtClean="0">
                          <a:latin typeface="Times New Roman" panose="02020603050405020304" pitchFamily="18" charset="0"/>
                          <a:cs typeface="Times New Roman" panose="02020603050405020304" pitchFamily="18" charset="0"/>
                        </a:rPr>
                        <a:t>Статус регистрации в реестре ОПО</a:t>
                      </a:r>
                    </a:p>
                    <a:p>
                      <a:r>
                        <a:rPr lang="ru-RU" sz="1000" b="1" dirty="0" smtClean="0">
                          <a:latin typeface="Times New Roman" panose="02020603050405020304" pitchFamily="18" charset="0"/>
                          <a:cs typeface="Times New Roman" panose="02020603050405020304" pitchFamily="18" charset="0"/>
                        </a:rPr>
                        <a:t>(зарегистрирован/не зарегистрирован)</a:t>
                      </a:r>
                      <a:endParaRPr lang="ru-RU" sz="1000" b="1" dirty="0">
                        <a:latin typeface="Times New Roman" panose="02020603050405020304" pitchFamily="18" charset="0"/>
                        <a:cs typeface="Times New Roman" panose="02020603050405020304" pitchFamily="18" charset="0"/>
                      </a:endParaRPr>
                    </a:p>
                  </a:txBody>
                  <a:tcPr marL="91437" marR="91437" marT="45705" marB="45705"/>
                </a:tc>
                <a:tc>
                  <a:txBody>
                    <a:bodyPr/>
                    <a:lstStyle/>
                    <a:p>
                      <a:r>
                        <a:rPr lang="ru-RU" sz="1000" b="1" dirty="0" smtClean="0">
                          <a:latin typeface="Times New Roman" panose="02020603050405020304" pitchFamily="18" charset="0"/>
                          <a:cs typeface="Times New Roman" panose="02020603050405020304" pitchFamily="18" charset="0"/>
                        </a:rPr>
                        <a:t>Реквизиты документа реагирования </a:t>
                      </a:r>
                      <a:r>
                        <a:rPr lang="ru-RU" sz="1000" b="1" baseline="0" dirty="0" smtClean="0">
                          <a:latin typeface="Times New Roman" panose="02020603050405020304" pitchFamily="18" charset="0"/>
                          <a:cs typeface="Times New Roman" panose="02020603050405020304" pitchFamily="18" charset="0"/>
                        </a:rPr>
                        <a:t>дата, номер</a:t>
                      </a:r>
                      <a:endParaRPr lang="ru-RU" sz="1000" b="1" dirty="0">
                        <a:latin typeface="Times New Roman" panose="02020603050405020304" pitchFamily="18" charset="0"/>
                        <a:cs typeface="Times New Roman" panose="02020603050405020304" pitchFamily="18" charset="0"/>
                      </a:endParaRPr>
                    </a:p>
                  </a:txBody>
                  <a:tcPr marL="91437" marR="91437" marT="45705" marB="45705"/>
                </a:tc>
              </a:tr>
              <a:tr h="675189">
                <a:tc>
                  <a:txBody>
                    <a:bodyPr/>
                    <a:lstStyle/>
                    <a:p>
                      <a:r>
                        <a:rPr lang="ru-RU" sz="1200" i="1" dirty="0" smtClean="0">
                          <a:latin typeface="Times New Roman" panose="02020603050405020304" pitchFamily="18" charset="0"/>
                          <a:cs typeface="Times New Roman" panose="02020603050405020304" pitchFamily="18" charset="0"/>
                        </a:rPr>
                        <a:t>1</a:t>
                      </a:r>
                      <a:endParaRPr lang="ru-RU" sz="1200" i="1" dirty="0">
                        <a:latin typeface="Times New Roman" panose="02020603050405020304" pitchFamily="18" charset="0"/>
                        <a:cs typeface="Times New Roman" panose="02020603050405020304" pitchFamily="18" charset="0"/>
                      </a:endParaRPr>
                    </a:p>
                  </a:txBody>
                  <a:tcPr marL="91437" marR="91437" marT="45705" marB="45705"/>
                </a:tc>
                <a:tc>
                  <a:txBody>
                    <a:bodyPr/>
                    <a:lstStyle/>
                    <a:p>
                      <a:r>
                        <a:rPr lang="ru-RU" sz="1000" i="1" dirty="0" smtClean="0">
                          <a:latin typeface="Times New Roman" panose="02020603050405020304" pitchFamily="18" charset="0"/>
                          <a:cs typeface="Times New Roman" panose="02020603050405020304" pitchFamily="18" charset="0"/>
                        </a:rPr>
                        <a:t>ООО «Ромашка», ИНН 7702022939</a:t>
                      </a:r>
                      <a:endParaRPr lang="ru-RU" sz="1000" i="1" dirty="0">
                        <a:latin typeface="Times New Roman" panose="02020603050405020304" pitchFamily="18" charset="0"/>
                        <a:cs typeface="Times New Roman" panose="02020603050405020304" pitchFamily="18" charset="0"/>
                      </a:endParaRPr>
                    </a:p>
                  </a:txBody>
                  <a:tcPr marL="91437" marR="91437" marT="45705" marB="45705"/>
                </a:tc>
                <a:tc>
                  <a:txBody>
                    <a:bodyPr/>
                    <a:lstStyle/>
                    <a:p>
                      <a:r>
                        <a:rPr lang="ru-RU" sz="1000" i="1" dirty="0" smtClean="0">
                          <a:latin typeface="Times New Roman" panose="02020603050405020304" pitchFamily="18" charset="0"/>
                          <a:cs typeface="Times New Roman" panose="02020603050405020304" pitchFamily="18" charset="0"/>
                        </a:rPr>
                        <a:t>А69-00029-0022, 31.07.2001</a:t>
                      </a:r>
                      <a:endParaRPr lang="ru-RU" sz="1000" i="1" dirty="0">
                        <a:latin typeface="Times New Roman" panose="02020603050405020304" pitchFamily="18" charset="0"/>
                        <a:cs typeface="Times New Roman" panose="02020603050405020304" pitchFamily="18" charset="0"/>
                      </a:endParaRPr>
                    </a:p>
                  </a:txBody>
                  <a:tcPr marL="91437" marR="91437" marT="45705" marB="45705"/>
                </a:tc>
                <a:tc>
                  <a:txBody>
                    <a:bodyPr/>
                    <a:lstStyle/>
                    <a:p>
                      <a:r>
                        <a:rPr lang="ru-RU" sz="1000" i="1" dirty="0" smtClean="0">
                          <a:latin typeface="Times New Roman" panose="02020603050405020304" pitchFamily="18" charset="0"/>
                          <a:cs typeface="Times New Roman" panose="02020603050405020304" pitchFamily="18" charset="0"/>
                        </a:rPr>
                        <a:t>01.03.2026</a:t>
                      </a:r>
                      <a:endParaRPr lang="ru-RU" sz="1000" i="1" dirty="0">
                        <a:latin typeface="Times New Roman" panose="02020603050405020304" pitchFamily="18" charset="0"/>
                        <a:cs typeface="Times New Roman" panose="02020603050405020304" pitchFamily="18" charset="0"/>
                      </a:endParaRPr>
                    </a:p>
                  </a:txBody>
                  <a:tcPr marL="91437" marR="91437" marT="45705" marB="45705"/>
                </a:tc>
                <a:tc>
                  <a:txBody>
                    <a:bodyPr/>
                    <a:lstStyle/>
                    <a:p>
                      <a:r>
                        <a:rPr lang="ru-RU" sz="1000" i="1" baseline="0" dirty="0" smtClean="0">
                          <a:latin typeface="Times New Roman" panose="02020603050405020304" pitchFamily="18" charset="0"/>
                          <a:cs typeface="Times New Roman" panose="02020603050405020304" pitchFamily="18" charset="0"/>
                        </a:rPr>
                        <a:t>№ 100/1221 от 06.03.2026</a:t>
                      </a:r>
                      <a:endParaRPr lang="ru-RU" sz="1000" i="1" dirty="0">
                        <a:latin typeface="Times New Roman" panose="02020603050405020304" pitchFamily="18" charset="0"/>
                        <a:cs typeface="Times New Roman" panose="02020603050405020304" pitchFamily="18" charset="0"/>
                      </a:endParaRPr>
                    </a:p>
                  </a:txBody>
                  <a:tcPr marL="91437" marR="91437" marT="45705" marB="45705"/>
                </a:tc>
                <a:tc>
                  <a:txBody>
                    <a:bodyPr/>
                    <a:lstStyle/>
                    <a:p>
                      <a:r>
                        <a:rPr lang="ru-RU" sz="1000" i="1" dirty="0" smtClean="0">
                          <a:latin typeface="Times New Roman" panose="02020603050405020304" pitchFamily="18" charset="0"/>
                          <a:cs typeface="Times New Roman" panose="02020603050405020304" pitchFamily="18" charset="0"/>
                        </a:rPr>
                        <a:t>Договор купли-продажи              от 22.02.2026 № 7</a:t>
                      </a:r>
                      <a:endParaRPr lang="ru-RU" sz="1000" i="1" dirty="0">
                        <a:latin typeface="Times New Roman" panose="02020603050405020304" pitchFamily="18" charset="0"/>
                        <a:cs typeface="Times New Roman" panose="02020603050405020304" pitchFamily="18" charset="0"/>
                      </a:endParaRPr>
                    </a:p>
                  </a:txBody>
                  <a:tcPr marL="91437" marR="91437" marT="45705" marB="45705"/>
                </a:tc>
                <a:tc>
                  <a:txBody>
                    <a:bodyPr/>
                    <a:lstStyle/>
                    <a:p>
                      <a:r>
                        <a:rPr lang="ru-RU" sz="1000" i="1" dirty="0" smtClean="0">
                          <a:latin typeface="Times New Roman" panose="02020603050405020304" pitchFamily="18" charset="0"/>
                          <a:cs typeface="Times New Roman" panose="02020603050405020304" pitchFamily="18" charset="0"/>
                        </a:rPr>
                        <a:t>ООО «Астра»,      ИНН 6354212376</a:t>
                      </a:r>
                      <a:endParaRPr lang="ru-RU" sz="1000" i="1" dirty="0">
                        <a:latin typeface="Times New Roman" panose="02020603050405020304" pitchFamily="18" charset="0"/>
                        <a:cs typeface="Times New Roman" panose="02020603050405020304" pitchFamily="18" charset="0"/>
                      </a:endParaRPr>
                    </a:p>
                  </a:txBody>
                  <a:tcPr marL="91437" marR="91437" marT="45705" marB="45705"/>
                </a:tc>
                <a:tc>
                  <a:txBody>
                    <a:bodyPr/>
                    <a:lstStyle/>
                    <a:p>
                      <a:r>
                        <a:rPr lang="ru-RU" sz="1000" i="1" dirty="0" smtClean="0">
                          <a:latin typeface="Times New Roman" panose="02020603050405020304" pitchFamily="18" charset="0"/>
                          <a:cs typeface="Times New Roman" panose="02020603050405020304" pitchFamily="18" charset="0"/>
                        </a:rPr>
                        <a:t>Не зарегистрировано</a:t>
                      </a:r>
                      <a:endParaRPr lang="ru-RU" sz="1000" i="1" dirty="0">
                        <a:latin typeface="Times New Roman" panose="02020603050405020304" pitchFamily="18" charset="0"/>
                        <a:cs typeface="Times New Roman" panose="02020603050405020304" pitchFamily="18" charset="0"/>
                      </a:endParaRPr>
                    </a:p>
                  </a:txBody>
                  <a:tcPr marL="91437" marR="91437" marT="45705" marB="45705"/>
                </a:tc>
                <a:tc>
                  <a:txBody>
                    <a:bodyPr/>
                    <a:lstStyle/>
                    <a:p>
                      <a:r>
                        <a:rPr lang="ru-RU" sz="1000" i="1" dirty="0" smtClean="0">
                          <a:latin typeface="Times New Roman" panose="02020603050405020304" pitchFamily="18" charset="0"/>
                          <a:cs typeface="Times New Roman" panose="02020603050405020304" pitchFamily="18" charset="0"/>
                        </a:rPr>
                        <a:t>Письмо от 09.03.2026                    № 02-110/123</a:t>
                      </a:r>
                      <a:endParaRPr lang="ru-RU" sz="1000" i="1" dirty="0">
                        <a:latin typeface="Times New Roman" panose="02020603050405020304" pitchFamily="18" charset="0"/>
                        <a:cs typeface="Times New Roman" panose="02020603050405020304" pitchFamily="18" charset="0"/>
                      </a:endParaRPr>
                    </a:p>
                  </a:txBody>
                  <a:tcPr marL="91437" marR="91437" marT="45705" marB="45705"/>
                </a:tc>
              </a:tr>
              <a:tr h="675189">
                <a:tc>
                  <a:txBody>
                    <a:bodyPr/>
                    <a:lstStyle/>
                    <a:p>
                      <a:r>
                        <a:rPr lang="ru-RU" sz="1200" i="1" dirty="0" smtClean="0">
                          <a:latin typeface="Times New Roman" panose="02020603050405020304" pitchFamily="18" charset="0"/>
                          <a:cs typeface="Times New Roman" panose="02020603050405020304" pitchFamily="18" charset="0"/>
                        </a:rPr>
                        <a:t>2</a:t>
                      </a:r>
                      <a:endParaRPr lang="ru-RU" sz="1200" i="1" dirty="0">
                        <a:latin typeface="Times New Roman" panose="02020603050405020304" pitchFamily="18" charset="0"/>
                        <a:cs typeface="Times New Roman" panose="02020603050405020304" pitchFamily="18" charset="0"/>
                      </a:endParaRPr>
                    </a:p>
                  </a:txBody>
                  <a:tcPr marL="91437" marR="91437" marT="45705" marB="45705"/>
                </a:tc>
                <a:tc>
                  <a:txBody>
                    <a:bodyPr/>
                    <a:lstStyle/>
                    <a:p>
                      <a:r>
                        <a:rPr lang="ru-RU" sz="1000" i="1" dirty="0" smtClean="0">
                          <a:latin typeface="Times New Roman" panose="02020603050405020304" pitchFamily="18" charset="0"/>
                          <a:cs typeface="Times New Roman" panose="02020603050405020304" pitchFamily="18" charset="0"/>
                        </a:rPr>
                        <a:t>ООО «Кактус» ИНН 3654378674</a:t>
                      </a:r>
                      <a:endParaRPr lang="ru-RU" sz="1000" i="1" dirty="0">
                        <a:latin typeface="Times New Roman" panose="02020603050405020304" pitchFamily="18" charset="0"/>
                        <a:cs typeface="Times New Roman" panose="02020603050405020304" pitchFamily="18" charset="0"/>
                      </a:endParaRPr>
                    </a:p>
                  </a:txBody>
                  <a:tcPr marL="91437" marR="91437" marT="45705" marB="45705"/>
                </a:tc>
                <a:tc>
                  <a:txBody>
                    <a:bodyPr/>
                    <a:lstStyle/>
                    <a:p>
                      <a:r>
                        <a:rPr lang="ru-RU" sz="1000" i="1" dirty="0" smtClean="0">
                          <a:latin typeface="Times New Roman" panose="02020603050405020304" pitchFamily="18" charset="0"/>
                          <a:cs typeface="Times New Roman" panose="02020603050405020304" pitchFamily="18" charset="0"/>
                        </a:rPr>
                        <a:t>А01-13586-0003 10.07.2014</a:t>
                      </a:r>
                      <a:endParaRPr lang="ru-RU" sz="1000" i="1" dirty="0">
                        <a:latin typeface="Times New Roman" panose="02020603050405020304" pitchFamily="18" charset="0"/>
                        <a:cs typeface="Times New Roman" panose="02020603050405020304" pitchFamily="18" charset="0"/>
                      </a:endParaRPr>
                    </a:p>
                  </a:txBody>
                  <a:tcPr marL="91437" marR="91437" marT="45705" marB="45705"/>
                </a:tc>
                <a:tc>
                  <a:txBody>
                    <a:bodyPr/>
                    <a:lstStyle/>
                    <a:p>
                      <a:r>
                        <a:rPr lang="ru-RU" sz="1000" i="1" dirty="0" smtClean="0">
                          <a:latin typeface="Times New Roman" panose="02020603050405020304" pitchFamily="18" charset="0"/>
                          <a:cs typeface="Times New Roman" panose="02020603050405020304" pitchFamily="18" charset="0"/>
                        </a:rPr>
                        <a:t>12.08.2025</a:t>
                      </a:r>
                      <a:endParaRPr lang="ru-RU" sz="1000" i="1" dirty="0">
                        <a:latin typeface="Times New Roman" panose="02020603050405020304" pitchFamily="18" charset="0"/>
                        <a:cs typeface="Times New Roman" panose="02020603050405020304" pitchFamily="18" charset="0"/>
                      </a:endParaRPr>
                    </a:p>
                  </a:txBody>
                  <a:tcPr marL="91437" marR="91437" marT="45705" marB="45705"/>
                </a:tc>
                <a:tc>
                  <a:txBody>
                    <a:bodyPr/>
                    <a:lstStyle/>
                    <a:p>
                      <a:r>
                        <a:rPr lang="ru-RU" sz="1000" i="1" dirty="0" smtClean="0">
                          <a:latin typeface="Times New Roman" panose="02020603050405020304" pitchFamily="18" charset="0"/>
                          <a:cs typeface="Times New Roman" panose="02020603050405020304" pitchFamily="18" charset="0"/>
                        </a:rPr>
                        <a:t>№ 100/2351 от 03.09.2025</a:t>
                      </a:r>
                      <a:endParaRPr lang="ru-RU" sz="1000" i="1" dirty="0">
                        <a:latin typeface="Times New Roman" panose="02020603050405020304" pitchFamily="18" charset="0"/>
                        <a:cs typeface="Times New Roman" panose="02020603050405020304" pitchFamily="18" charset="0"/>
                      </a:endParaRPr>
                    </a:p>
                  </a:txBody>
                  <a:tcPr marL="91437" marR="91437" marT="45705" marB="4570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00" b="0" i="1"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Договор купли-продажи                от 01.08.2025 № 888</a:t>
                      </a:r>
                    </a:p>
                    <a:p>
                      <a:endParaRPr lang="ru-RU" sz="1000" i="1" dirty="0">
                        <a:latin typeface="Times New Roman" panose="02020603050405020304" pitchFamily="18" charset="0"/>
                        <a:cs typeface="Times New Roman" panose="02020603050405020304" pitchFamily="18" charset="0"/>
                      </a:endParaRPr>
                    </a:p>
                  </a:txBody>
                  <a:tcPr marL="91437" marR="91437" marT="45705" marB="45705"/>
                </a:tc>
                <a:tc>
                  <a:txBody>
                    <a:bodyPr/>
                    <a:lstStyle/>
                    <a:p>
                      <a:r>
                        <a:rPr lang="ru-RU" sz="1000" i="1" dirty="0" smtClean="0">
                          <a:latin typeface="Times New Roman" panose="02020603050405020304" pitchFamily="18" charset="0"/>
                          <a:cs typeface="Times New Roman" panose="02020603050405020304" pitchFamily="18" charset="0"/>
                        </a:rPr>
                        <a:t>ООО «Фиалка», ИНН 0984756387</a:t>
                      </a:r>
                      <a:endParaRPr lang="ru-RU" sz="1000" i="1" dirty="0">
                        <a:latin typeface="Times New Roman" panose="02020603050405020304" pitchFamily="18" charset="0"/>
                        <a:cs typeface="Times New Roman" panose="02020603050405020304" pitchFamily="18" charset="0"/>
                      </a:endParaRPr>
                    </a:p>
                  </a:txBody>
                  <a:tcPr marL="91437" marR="91437" marT="45705" marB="45705"/>
                </a:tc>
                <a:tc>
                  <a:txBody>
                    <a:bodyPr/>
                    <a:lstStyle/>
                    <a:p>
                      <a:r>
                        <a:rPr lang="ru-RU" sz="1000" i="1" dirty="0" smtClean="0">
                          <a:latin typeface="Times New Roman" panose="02020603050405020304" pitchFamily="18" charset="0"/>
                          <a:cs typeface="Times New Roman" panose="02020603050405020304" pitchFamily="18" charset="0"/>
                        </a:rPr>
                        <a:t>Зарегистрировано</a:t>
                      </a:r>
                      <a:endParaRPr lang="ru-RU" sz="1000" i="1" dirty="0">
                        <a:latin typeface="Times New Roman" panose="02020603050405020304" pitchFamily="18" charset="0"/>
                        <a:cs typeface="Times New Roman" panose="02020603050405020304" pitchFamily="18" charset="0"/>
                      </a:endParaRPr>
                    </a:p>
                  </a:txBody>
                  <a:tcPr marL="91437" marR="91437" marT="45705" marB="4570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00" b="0" i="1"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Письмо от 05.09.2025                          № 02-110/186</a:t>
                      </a:r>
                    </a:p>
                    <a:p>
                      <a:endParaRPr lang="ru-RU" sz="1000" i="1" dirty="0">
                        <a:latin typeface="Times New Roman" panose="02020603050405020304" pitchFamily="18" charset="0"/>
                        <a:cs typeface="Times New Roman" panose="02020603050405020304" pitchFamily="18" charset="0"/>
                      </a:endParaRPr>
                    </a:p>
                  </a:txBody>
                  <a:tcPr marL="91437" marR="91437" marT="45705" marB="45705"/>
                </a:tc>
              </a:tr>
            </a:tbl>
          </a:graphicData>
        </a:graphic>
      </p:graphicFrame>
      <p:sp>
        <p:nvSpPr>
          <p:cNvPr id="3" name="Прямоугольник 2"/>
          <p:cNvSpPr/>
          <p:nvPr/>
        </p:nvSpPr>
        <p:spPr>
          <a:xfrm>
            <a:off x="155446" y="6017762"/>
            <a:ext cx="4937762" cy="369332"/>
          </a:xfrm>
          <a:prstGeom prst="rect">
            <a:avLst/>
          </a:prstGeom>
        </p:spPr>
        <p:txBody>
          <a:bodyPr wrap="none">
            <a:spAutoFit/>
          </a:bodyPr>
          <a:lstStyle/>
          <a:p>
            <a:pPr>
              <a:spcBef>
                <a:spcPct val="0"/>
              </a:spcBef>
            </a:pPr>
            <a:r>
              <a:rPr lang="ru-RU" altLang="ru-RU" b="1" dirty="0">
                <a:latin typeface="Times New Roman" panose="02020603050405020304" pitchFamily="18" charset="0"/>
                <a:cs typeface="Times New Roman" panose="02020603050405020304" pitchFamily="18" charset="0"/>
              </a:rPr>
              <a:t>Ссылка на реестр: </a:t>
            </a:r>
            <a:r>
              <a:rPr lang="en-US" altLang="ru-RU" b="1" dirty="0">
                <a:latin typeface="Times New Roman" panose="02020603050405020304" pitchFamily="18" charset="0"/>
                <a:cs typeface="Times New Roman" panose="02020603050405020304" pitchFamily="18" charset="0"/>
                <a:hlinkClick r:id="rId6"/>
              </a:rPr>
              <a:t>http://</a:t>
            </a:r>
            <a:r>
              <a:rPr lang="en-US" altLang="ru-RU" b="1" dirty="0" smtClean="0">
                <a:latin typeface="Times New Roman" panose="02020603050405020304" pitchFamily="18" charset="0"/>
                <a:cs typeface="Times New Roman" panose="02020603050405020304" pitchFamily="18" charset="0"/>
                <a:hlinkClick r:id="rId6"/>
              </a:rPr>
              <a:t>10.19.218.27/sh/XXK</a:t>
            </a:r>
            <a:r>
              <a:rPr lang="ru-RU" altLang="ru-RU" b="1" dirty="0" smtClean="0">
                <a:latin typeface="Times New Roman" panose="02020603050405020304" pitchFamily="18" charset="0"/>
                <a:cs typeface="Times New Roman" panose="02020603050405020304" pitchFamily="18" charset="0"/>
              </a:rPr>
              <a:t> </a:t>
            </a:r>
            <a:endParaRPr lang="ru-RU" alt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9987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3" name="Прямоугольник 12"/>
          <p:cNvSpPr/>
          <p:nvPr/>
        </p:nvSpPr>
        <p:spPr>
          <a:xfrm>
            <a:off x="1735666" y="6597650"/>
            <a:ext cx="9313333" cy="128586"/>
          </a:xfrm>
          <a:prstGeom prst="rect">
            <a:avLst/>
          </a:prstGeom>
          <a:solidFill>
            <a:schemeClr val="bg1">
              <a:alpha val="64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endParaRPr lang="ru-RU" altLang="ru-RU">
              <a:solidFill>
                <a:srgbClr val="000000"/>
              </a:solidFill>
              <a:effectLst>
                <a:outerShdw blurRad="38100" dist="38100" dir="2700000" algn="tl">
                  <a:srgbClr val="C0C0C0"/>
                </a:outerShdw>
              </a:effectLst>
              <a:cs typeface="Times New Roman" panose="02020603050405020304" pitchFamily="18" charset="0"/>
            </a:endParaRPr>
          </a:p>
        </p:txBody>
      </p:sp>
      <p:sp>
        <p:nvSpPr>
          <p:cNvPr id="21507" name="Заголовок 1"/>
          <p:cNvSpPr txBox="1">
            <a:spLocks/>
          </p:cNvSpPr>
          <p:nvPr/>
        </p:nvSpPr>
        <p:spPr bwMode="auto">
          <a:xfrm>
            <a:off x="1143000" y="0"/>
            <a:ext cx="9906000" cy="889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7" tIns="36004" rIns="72007" bIns="36004"/>
          <a:lstStyle>
            <a:lvl1pPr defTabSz="719138">
              <a:lnSpc>
                <a:spcPct val="90000"/>
              </a:lnSpc>
              <a:spcBef>
                <a:spcPts val="1000"/>
              </a:spcBef>
              <a:buFont typeface="Arial" panose="020B0604020202020204" pitchFamily="34" charset="0"/>
              <a:buChar char="•"/>
              <a:tabLst>
                <a:tab pos="9672638" algn="l"/>
              </a:tabLst>
              <a:defRPr sz="2800">
                <a:solidFill>
                  <a:schemeClr val="tx1"/>
                </a:solidFill>
                <a:latin typeface="Calibri" panose="020F0502020204030204" pitchFamily="34" charset="0"/>
              </a:defRPr>
            </a:lvl1pPr>
            <a:lvl2pPr marL="742950" indent="-285750" defTabSz="719138">
              <a:lnSpc>
                <a:spcPct val="90000"/>
              </a:lnSpc>
              <a:spcBef>
                <a:spcPts val="500"/>
              </a:spcBef>
              <a:buFont typeface="Arial" panose="020B0604020202020204" pitchFamily="34" charset="0"/>
              <a:buChar char="•"/>
              <a:tabLst>
                <a:tab pos="9672638" algn="l"/>
              </a:tabLst>
              <a:defRPr sz="2400">
                <a:solidFill>
                  <a:schemeClr val="tx1"/>
                </a:solidFill>
                <a:latin typeface="Calibri" panose="020F0502020204030204" pitchFamily="34" charset="0"/>
              </a:defRPr>
            </a:lvl2pPr>
            <a:lvl3pPr marL="1143000" indent="-228600" defTabSz="719138">
              <a:lnSpc>
                <a:spcPct val="90000"/>
              </a:lnSpc>
              <a:spcBef>
                <a:spcPts val="500"/>
              </a:spcBef>
              <a:buFont typeface="Arial" panose="020B0604020202020204" pitchFamily="34" charset="0"/>
              <a:buChar char="•"/>
              <a:tabLst>
                <a:tab pos="9672638" algn="l"/>
              </a:tabLst>
              <a:defRPr sz="2000">
                <a:solidFill>
                  <a:schemeClr val="tx1"/>
                </a:solidFill>
                <a:latin typeface="Calibri" panose="020F0502020204030204" pitchFamily="34" charset="0"/>
              </a:defRPr>
            </a:lvl3pPr>
            <a:lvl4pPr marL="1600200" indent="-228600" defTabSz="719138">
              <a:lnSpc>
                <a:spcPct val="90000"/>
              </a:lnSpc>
              <a:spcBef>
                <a:spcPts val="500"/>
              </a:spcBef>
              <a:buFont typeface="Arial" panose="020B0604020202020204" pitchFamily="34" charset="0"/>
              <a:buChar char="•"/>
              <a:tabLst>
                <a:tab pos="9672638" algn="l"/>
              </a:tabLst>
              <a:defRPr sz="2000">
                <a:solidFill>
                  <a:schemeClr val="tx1"/>
                </a:solidFill>
                <a:latin typeface="Calibri" panose="020F0502020204030204" pitchFamily="34" charset="0"/>
              </a:defRPr>
            </a:lvl4pPr>
            <a:lvl5pPr marL="2057400" indent="-228600" defTabSz="719138">
              <a:lnSpc>
                <a:spcPct val="90000"/>
              </a:lnSpc>
              <a:spcBef>
                <a:spcPts val="500"/>
              </a:spcBef>
              <a:buFont typeface="Arial" panose="020B0604020202020204" pitchFamily="34" charset="0"/>
              <a:buChar char="•"/>
              <a:tabLst>
                <a:tab pos="9672638" algn="l"/>
              </a:tabLst>
              <a:defRPr sz="2000">
                <a:solidFill>
                  <a:schemeClr val="tx1"/>
                </a:solidFill>
                <a:latin typeface="Calibri" panose="020F0502020204030204" pitchFamily="34" charset="0"/>
              </a:defRPr>
            </a:lvl5pPr>
            <a:lvl6pPr marL="25146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6pPr>
            <a:lvl7pPr marL="29718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7pPr>
            <a:lvl8pPr marL="34290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8pPr>
            <a:lvl9pPr marL="38862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9pPr>
          </a:lstStyle>
          <a:p>
            <a:pPr algn="r">
              <a:lnSpc>
                <a:spcPct val="100000"/>
              </a:lnSpc>
              <a:spcBef>
                <a:spcPct val="0"/>
              </a:spcBef>
              <a:buFontTx/>
              <a:buNone/>
            </a:pPr>
            <a:r>
              <a:rPr lang="ru-RU" altLang="ru-RU" sz="4500">
                <a:solidFill>
                  <a:srgbClr val="FFC000"/>
                </a:solidFill>
                <a:latin typeface="Times New Roman" panose="02020603050405020304" pitchFamily="18" charset="0"/>
              </a:rPr>
              <a:t/>
            </a:r>
            <a:br>
              <a:rPr lang="ru-RU" altLang="ru-RU" sz="4500">
                <a:solidFill>
                  <a:srgbClr val="FFC000"/>
                </a:solidFill>
                <a:latin typeface="Times New Roman" panose="02020603050405020304" pitchFamily="18" charset="0"/>
              </a:rPr>
            </a:br>
            <a:endParaRPr lang="ru-RU" altLang="ru-RU" sz="600">
              <a:solidFill>
                <a:srgbClr val="EEECE1"/>
              </a:solidFill>
              <a:latin typeface="Calibri Light" panose="020F0302020204030204" pitchFamily="34" charset="0"/>
            </a:endParaRPr>
          </a:p>
        </p:txBody>
      </p:sp>
      <p:pic>
        <p:nvPicPr>
          <p:cNvPr id="21508" name="Рисунок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0"/>
            <a:ext cx="12192000" cy="104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descr="Ростехнадзор"/>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46" y="-69340"/>
            <a:ext cx="630331" cy="738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785778" y="29543"/>
            <a:ext cx="4446624" cy="887422"/>
          </a:xfrm>
          <a:prstGeom prst="rect">
            <a:avLst/>
          </a:prstGeom>
          <a:noFill/>
        </p:spPr>
        <p:txBody>
          <a:bodyPr wrap="square">
            <a:spAutoFit/>
          </a:bodyPr>
          <a:lstStyle/>
          <a:p>
            <a:pPr>
              <a:defRPr/>
            </a:pPr>
            <a:r>
              <a:rPr lang="ru-RU" sz="1600" dirty="0" smtClean="0">
                <a:solidFill>
                  <a:schemeClr val="bg1"/>
                </a:solidFill>
                <a:effectLst>
                  <a:outerShdw blurRad="38100" dist="38100" dir="2700000" algn="tl">
                    <a:srgbClr val="000000">
                      <a:alpha val="43137"/>
                    </a:srgbClr>
                  </a:outerShdw>
                </a:effectLst>
              </a:rPr>
              <a:t>Федеральная служба по экологическому, технологическому и атомному надзору</a:t>
            </a:r>
          </a:p>
          <a:p>
            <a:pPr>
              <a:spcBef>
                <a:spcPts val="200"/>
              </a:spcBef>
              <a:defRPr/>
            </a:pPr>
            <a:r>
              <a:rPr lang="ru-RU" dirty="0" smtClean="0">
                <a:solidFill>
                  <a:schemeClr val="bg1"/>
                </a:solidFill>
                <a:effectLst>
                  <a:outerShdw blurRad="38100" dist="38100" dir="2700000" algn="tl">
                    <a:srgbClr val="000000">
                      <a:alpha val="43137"/>
                    </a:srgbClr>
                  </a:outerShdw>
                </a:effectLst>
              </a:rPr>
              <a:t>МТУ РОСТЕХНАДЗОРА</a:t>
            </a:r>
            <a:endParaRPr lang="ru-RU" dirty="0">
              <a:solidFill>
                <a:schemeClr val="bg1"/>
              </a:solidFill>
              <a:effectLst>
                <a:outerShdw blurRad="38100" dist="38100" dir="2700000" algn="tl">
                  <a:srgbClr val="000000">
                    <a:alpha val="43137"/>
                  </a:srgbClr>
                </a:outerShdw>
              </a:effectLst>
            </a:endParaRPr>
          </a:p>
        </p:txBody>
      </p:sp>
      <p:sp>
        <p:nvSpPr>
          <p:cNvPr id="21512" name="Text Box 4"/>
          <p:cNvSpPr txBox="1">
            <a:spLocks noChangeArrowheads="1"/>
          </p:cNvSpPr>
          <p:nvPr/>
        </p:nvSpPr>
        <p:spPr bwMode="auto">
          <a:xfrm>
            <a:off x="0" y="6457279"/>
            <a:ext cx="12192000" cy="32993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7287" tIns="53643" rIns="107287" bIns="5364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defRPr/>
            </a:pPr>
            <a:r>
              <a:rPr lang="ru-RU" sz="1600" dirty="0" smtClean="0">
                <a:solidFill>
                  <a:schemeClr val="bg1"/>
                </a:solidFill>
                <a:effectLst>
                  <a:outerShdw blurRad="38100" dist="38100" dir="2700000" algn="tl">
                    <a:srgbClr val="000000">
                      <a:alpha val="43137"/>
                    </a:srgbClr>
                  </a:outerShdw>
                </a:effectLst>
              </a:rPr>
              <a:t>18.03.2026</a:t>
            </a:r>
            <a:endParaRPr lang="ru-RU" sz="1600" dirty="0">
              <a:solidFill>
                <a:schemeClr val="bg1"/>
              </a:solidFill>
              <a:effectLst>
                <a:outerShdw blurRad="38100" dist="38100" dir="2700000" algn="tl">
                  <a:srgbClr val="000000">
                    <a:alpha val="43137"/>
                  </a:srgbClr>
                </a:outerShdw>
              </a:effectLst>
            </a:endParaRPr>
          </a:p>
        </p:txBody>
      </p:sp>
      <p:graphicFrame>
        <p:nvGraphicFramePr>
          <p:cNvPr id="7" name="Диаграмма 8"/>
          <p:cNvGraphicFramePr>
            <a:graphicFrameLocks noGrp="1"/>
          </p:cNvGraphicFramePr>
          <p:nvPr/>
        </p:nvGraphicFramePr>
        <p:xfrm>
          <a:off x="2147483647" y="2147483647"/>
          <a:ext cx="0" cy="0"/>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5361254" y="0"/>
            <a:ext cx="6563456" cy="707886"/>
          </a:xfrm>
          <a:prstGeom prst="rect">
            <a:avLst/>
          </a:prstGeom>
          <a:noFill/>
        </p:spPr>
        <p:txBody>
          <a:bodyPr wrap="square">
            <a:spAutoFit/>
          </a:bodyPr>
          <a:lstStyle/>
          <a:p>
            <a:pPr>
              <a:defRPr/>
            </a:pPr>
            <a:r>
              <a:rPr lang="ru-RU" sz="2000" dirty="0">
                <a:solidFill>
                  <a:schemeClr val="bg1"/>
                </a:solidFill>
                <a:effectLst>
                  <a:outerShdw blurRad="38100" dist="38100" dir="2700000" algn="tl">
                    <a:srgbClr val="000000">
                      <a:alpha val="43137"/>
                    </a:srgbClr>
                  </a:outerShdw>
                </a:effectLst>
              </a:rPr>
              <a:t>Отдел </a:t>
            </a:r>
            <a:r>
              <a:rPr lang="ru-RU" sz="2000" dirty="0" smtClean="0">
                <a:solidFill>
                  <a:schemeClr val="bg1"/>
                </a:solidFill>
                <a:effectLst>
                  <a:outerShdw blurRad="38100" dist="38100" dir="2700000" algn="tl">
                    <a:srgbClr val="000000">
                      <a:alpha val="43137"/>
                    </a:srgbClr>
                  </a:outerShdw>
                </a:effectLst>
              </a:rPr>
              <a:t>оценок, регистрации ОПО и лицензирования деятельности в области промышленной безопасности</a:t>
            </a:r>
            <a:endParaRPr lang="ru-RU" sz="2000" dirty="0">
              <a:solidFill>
                <a:schemeClr val="bg1"/>
              </a:solidFill>
              <a:effectLst>
                <a:outerShdw blurRad="38100" dist="38100" dir="2700000" algn="tl">
                  <a:srgbClr val="000000">
                    <a:alpha val="43137"/>
                  </a:srgbClr>
                </a:outerShdw>
              </a:effectLst>
            </a:endParaRPr>
          </a:p>
        </p:txBody>
      </p:sp>
      <p:sp>
        <p:nvSpPr>
          <p:cNvPr id="2" name="Овал 1"/>
          <p:cNvSpPr/>
          <p:nvPr/>
        </p:nvSpPr>
        <p:spPr>
          <a:xfrm>
            <a:off x="11656194" y="6248200"/>
            <a:ext cx="525496" cy="5227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15</a:t>
            </a:r>
          </a:p>
        </p:txBody>
      </p:sp>
      <p:pic>
        <p:nvPicPr>
          <p:cNvPr id="11" name="Рисунок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09090" y="1593273"/>
            <a:ext cx="6025414" cy="385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5"/>
          <p:cNvSpPr txBox="1">
            <a:spLocks noChangeArrowheads="1"/>
          </p:cNvSpPr>
          <p:nvPr/>
        </p:nvSpPr>
        <p:spPr bwMode="auto">
          <a:xfrm>
            <a:off x="4052224" y="5671513"/>
            <a:ext cx="3769811"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2500" dirty="0" smtClean="0">
                <a:solidFill>
                  <a:schemeClr val="bg1"/>
                </a:solidFill>
                <a:cs typeface="Arial" panose="020B0604020202020204" pitchFamily="34" charset="0"/>
              </a:rPr>
              <a:t>Благодарю за внимание</a:t>
            </a:r>
            <a:endParaRPr lang="en-US" altLang="ru-RU" sz="2500" dirty="0">
              <a:solidFill>
                <a:schemeClr val="bg1"/>
              </a:solidFill>
              <a:cs typeface="Arial" panose="020B0604020202020204" pitchFamily="34" charset="0"/>
            </a:endParaRPr>
          </a:p>
        </p:txBody>
      </p:sp>
    </p:spTree>
    <p:extLst>
      <p:ext uri="{BB962C8B-B14F-4D97-AF65-F5344CB8AC3E}">
        <p14:creationId xmlns:p14="http://schemas.microsoft.com/office/powerpoint/2010/main" val="2477755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3" name="Прямоугольник 12"/>
          <p:cNvSpPr/>
          <p:nvPr/>
        </p:nvSpPr>
        <p:spPr>
          <a:xfrm>
            <a:off x="1735666" y="6597650"/>
            <a:ext cx="9313333" cy="128586"/>
          </a:xfrm>
          <a:prstGeom prst="rect">
            <a:avLst/>
          </a:prstGeom>
          <a:solidFill>
            <a:schemeClr val="bg1">
              <a:alpha val="64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endParaRPr lang="ru-RU" altLang="ru-RU">
              <a:solidFill>
                <a:srgbClr val="000000"/>
              </a:solidFill>
              <a:effectLst>
                <a:outerShdw blurRad="38100" dist="38100" dir="2700000" algn="tl">
                  <a:srgbClr val="C0C0C0"/>
                </a:outerShdw>
              </a:effectLst>
              <a:cs typeface="Times New Roman" panose="02020603050405020304" pitchFamily="18" charset="0"/>
            </a:endParaRPr>
          </a:p>
        </p:txBody>
      </p:sp>
      <p:sp>
        <p:nvSpPr>
          <p:cNvPr id="21507" name="Заголовок 1"/>
          <p:cNvSpPr txBox="1">
            <a:spLocks/>
          </p:cNvSpPr>
          <p:nvPr/>
        </p:nvSpPr>
        <p:spPr bwMode="auto">
          <a:xfrm>
            <a:off x="1143000" y="0"/>
            <a:ext cx="9906000" cy="889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7" tIns="36004" rIns="72007" bIns="36004"/>
          <a:lstStyle>
            <a:lvl1pPr defTabSz="719138">
              <a:lnSpc>
                <a:spcPct val="90000"/>
              </a:lnSpc>
              <a:spcBef>
                <a:spcPts val="1000"/>
              </a:spcBef>
              <a:buFont typeface="Arial" panose="020B0604020202020204" pitchFamily="34" charset="0"/>
              <a:buChar char="•"/>
              <a:tabLst>
                <a:tab pos="9672638" algn="l"/>
              </a:tabLst>
              <a:defRPr sz="2800">
                <a:solidFill>
                  <a:schemeClr val="tx1"/>
                </a:solidFill>
                <a:latin typeface="Calibri" panose="020F0502020204030204" pitchFamily="34" charset="0"/>
              </a:defRPr>
            </a:lvl1pPr>
            <a:lvl2pPr marL="742950" indent="-285750" defTabSz="719138">
              <a:lnSpc>
                <a:spcPct val="90000"/>
              </a:lnSpc>
              <a:spcBef>
                <a:spcPts val="500"/>
              </a:spcBef>
              <a:buFont typeface="Arial" panose="020B0604020202020204" pitchFamily="34" charset="0"/>
              <a:buChar char="•"/>
              <a:tabLst>
                <a:tab pos="9672638" algn="l"/>
              </a:tabLst>
              <a:defRPr sz="2400">
                <a:solidFill>
                  <a:schemeClr val="tx1"/>
                </a:solidFill>
                <a:latin typeface="Calibri" panose="020F0502020204030204" pitchFamily="34" charset="0"/>
              </a:defRPr>
            </a:lvl2pPr>
            <a:lvl3pPr marL="1143000" indent="-228600" defTabSz="719138">
              <a:lnSpc>
                <a:spcPct val="90000"/>
              </a:lnSpc>
              <a:spcBef>
                <a:spcPts val="500"/>
              </a:spcBef>
              <a:buFont typeface="Arial" panose="020B0604020202020204" pitchFamily="34" charset="0"/>
              <a:buChar char="•"/>
              <a:tabLst>
                <a:tab pos="9672638" algn="l"/>
              </a:tabLst>
              <a:defRPr sz="2000">
                <a:solidFill>
                  <a:schemeClr val="tx1"/>
                </a:solidFill>
                <a:latin typeface="Calibri" panose="020F0502020204030204" pitchFamily="34" charset="0"/>
              </a:defRPr>
            </a:lvl3pPr>
            <a:lvl4pPr marL="1600200" indent="-228600" defTabSz="719138">
              <a:lnSpc>
                <a:spcPct val="90000"/>
              </a:lnSpc>
              <a:spcBef>
                <a:spcPts val="500"/>
              </a:spcBef>
              <a:buFont typeface="Arial" panose="020B0604020202020204" pitchFamily="34" charset="0"/>
              <a:buChar char="•"/>
              <a:tabLst>
                <a:tab pos="9672638" algn="l"/>
              </a:tabLst>
              <a:defRPr sz="2000">
                <a:solidFill>
                  <a:schemeClr val="tx1"/>
                </a:solidFill>
                <a:latin typeface="Calibri" panose="020F0502020204030204" pitchFamily="34" charset="0"/>
              </a:defRPr>
            </a:lvl4pPr>
            <a:lvl5pPr marL="2057400" indent="-228600" defTabSz="719138">
              <a:lnSpc>
                <a:spcPct val="90000"/>
              </a:lnSpc>
              <a:spcBef>
                <a:spcPts val="500"/>
              </a:spcBef>
              <a:buFont typeface="Arial" panose="020B0604020202020204" pitchFamily="34" charset="0"/>
              <a:buChar char="•"/>
              <a:tabLst>
                <a:tab pos="9672638" algn="l"/>
              </a:tabLst>
              <a:defRPr sz="2000">
                <a:solidFill>
                  <a:schemeClr val="tx1"/>
                </a:solidFill>
                <a:latin typeface="Calibri" panose="020F0502020204030204" pitchFamily="34" charset="0"/>
              </a:defRPr>
            </a:lvl5pPr>
            <a:lvl6pPr marL="25146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6pPr>
            <a:lvl7pPr marL="29718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7pPr>
            <a:lvl8pPr marL="34290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8pPr>
            <a:lvl9pPr marL="38862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9pPr>
          </a:lstStyle>
          <a:p>
            <a:pPr algn="r">
              <a:lnSpc>
                <a:spcPct val="100000"/>
              </a:lnSpc>
              <a:spcBef>
                <a:spcPct val="0"/>
              </a:spcBef>
              <a:buFontTx/>
              <a:buNone/>
            </a:pPr>
            <a:r>
              <a:rPr lang="ru-RU" altLang="ru-RU" sz="4500">
                <a:solidFill>
                  <a:srgbClr val="FFC000"/>
                </a:solidFill>
                <a:latin typeface="Times New Roman" panose="02020603050405020304" pitchFamily="18" charset="0"/>
              </a:rPr>
              <a:t/>
            </a:r>
            <a:br>
              <a:rPr lang="ru-RU" altLang="ru-RU" sz="4500">
                <a:solidFill>
                  <a:srgbClr val="FFC000"/>
                </a:solidFill>
                <a:latin typeface="Times New Roman" panose="02020603050405020304" pitchFamily="18" charset="0"/>
              </a:rPr>
            </a:br>
            <a:endParaRPr lang="ru-RU" altLang="ru-RU" sz="600">
              <a:solidFill>
                <a:srgbClr val="EEECE1"/>
              </a:solidFill>
              <a:latin typeface="Calibri Light" panose="020F0302020204030204" pitchFamily="34" charset="0"/>
            </a:endParaRPr>
          </a:p>
        </p:txBody>
      </p:sp>
      <p:pic>
        <p:nvPicPr>
          <p:cNvPr id="21508" name="Рисунок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0"/>
            <a:ext cx="12192000" cy="104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descr="Ростехнадзор"/>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46" y="-69340"/>
            <a:ext cx="630331" cy="738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785778" y="29543"/>
            <a:ext cx="4446624" cy="887422"/>
          </a:xfrm>
          <a:prstGeom prst="rect">
            <a:avLst/>
          </a:prstGeom>
          <a:noFill/>
        </p:spPr>
        <p:txBody>
          <a:bodyPr wrap="square">
            <a:spAutoFit/>
          </a:bodyPr>
          <a:lstStyle/>
          <a:p>
            <a:pPr>
              <a:defRPr/>
            </a:pPr>
            <a:r>
              <a:rPr lang="ru-RU" sz="1600" dirty="0" smtClean="0">
                <a:solidFill>
                  <a:schemeClr val="bg1"/>
                </a:solidFill>
                <a:effectLst>
                  <a:outerShdw blurRad="38100" dist="38100" dir="2700000" algn="tl">
                    <a:srgbClr val="000000">
                      <a:alpha val="43137"/>
                    </a:srgbClr>
                  </a:outerShdw>
                </a:effectLst>
              </a:rPr>
              <a:t>Федеральная служба по экологическому, технологическому и атомному надзору</a:t>
            </a:r>
          </a:p>
          <a:p>
            <a:pPr>
              <a:spcBef>
                <a:spcPts val="200"/>
              </a:spcBef>
              <a:defRPr/>
            </a:pPr>
            <a:r>
              <a:rPr lang="ru-RU" dirty="0" smtClean="0">
                <a:solidFill>
                  <a:schemeClr val="bg1"/>
                </a:solidFill>
                <a:effectLst>
                  <a:outerShdw blurRad="38100" dist="38100" dir="2700000" algn="tl">
                    <a:srgbClr val="000000">
                      <a:alpha val="43137"/>
                    </a:srgbClr>
                  </a:outerShdw>
                </a:effectLst>
              </a:rPr>
              <a:t>МТУ РОСТЕХНАДЗОРА</a:t>
            </a:r>
            <a:endParaRPr lang="ru-RU" dirty="0">
              <a:solidFill>
                <a:schemeClr val="bg1"/>
              </a:solidFill>
              <a:effectLst>
                <a:outerShdw blurRad="38100" dist="38100" dir="2700000" algn="tl">
                  <a:srgbClr val="000000">
                    <a:alpha val="43137"/>
                  </a:srgbClr>
                </a:outerShdw>
              </a:effectLst>
            </a:endParaRPr>
          </a:p>
        </p:txBody>
      </p:sp>
      <p:sp>
        <p:nvSpPr>
          <p:cNvPr id="21512" name="Text Box 4"/>
          <p:cNvSpPr txBox="1">
            <a:spLocks noChangeArrowheads="1"/>
          </p:cNvSpPr>
          <p:nvPr/>
        </p:nvSpPr>
        <p:spPr bwMode="auto">
          <a:xfrm>
            <a:off x="0" y="6457279"/>
            <a:ext cx="12192000" cy="32993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7287" tIns="53643" rIns="107287" bIns="5364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defRPr/>
            </a:pPr>
            <a:r>
              <a:rPr lang="ru-RU" sz="1600" dirty="0" smtClean="0">
                <a:solidFill>
                  <a:schemeClr val="bg1"/>
                </a:solidFill>
                <a:effectLst>
                  <a:outerShdw blurRad="38100" dist="38100" dir="2700000" algn="tl">
                    <a:srgbClr val="000000">
                      <a:alpha val="43137"/>
                    </a:srgbClr>
                  </a:outerShdw>
                </a:effectLst>
              </a:rPr>
              <a:t>18.03.2026</a:t>
            </a:r>
            <a:endParaRPr lang="ru-RU" sz="1600" dirty="0">
              <a:solidFill>
                <a:schemeClr val="bg1"/>
              </a:solidFill>
              <a:effectLst>
                <a:outerShdw blurRad="38100" dist="38100" dir="2700000" algn="tl">
                  <a:srgbClr val="000000">
                    <a:alpha val="43137"/>
                  </a:srgbClr>
                </a:outerShdw>
              </a:effectLst>
            </a:endParaRPr>
          </a:p>
        </p:txBody>
      </p:sp>
      <p:graphicFrame>
        <p:nvGraphicFramePr>
          <p:cNvPr id="7" name="Диаграмма 8"/>
          <p:cNvGraphicFramePr>
            <a:graphicFrameLocks noGrp="1"/>
          </p:cNvGraphicFramePr>
          <p:nvPr/>
        </p:nvGraphicFramePr>
        <p:xfrm>
          <a:off x="2147483647" y="2147483647"/>
          <a:ext cx="0" cy="0"/>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5361254" y="0"/>
            <a:ext cx="6563456" cy="707886"/>
          </a:xfrm>
          <a:prstGeom prst="rect">
            <a:avLst/>
          </a:prstGeom>
          <a:noFill/>
        </p:spPr>
        <p:txBody>
          <a:bodyPr wrap="square">
            <a:spAutoFit/>
          </a:bodyPr>
          <a:lstStyle/>
          <a:p>
            <a:pPr>
              <a:defRPr/>
            </a:pPr>
            <a:r>
              <a:rPr lang="ru-RU" sz="2000" dirty="0">
                <a:solidFill>
                  <a:schemeClr val="bg1"/>
                </a:solidFill>
                <a:effectLst>
                  <a:outerShdw blurRad="38100" dist="38100" dir="2700000" algn="tl">
                    <a:srgbClr val="000000">
                      <a:alpha val="43137"/>
                    </a:srgbClr>
                  </a:outerShdw>
                </a:effectLst>
              </a:rPr>
              <a:t>Отдел </a:t>
            </a:r>
            <a:r>
              <a:rPr lang="ru-RU" sz="2000" dirty="0" smtClean="0">
                <a:solidFill>
                  <a:schemeClr val="bg1"/>
                </a:solidFill>
                <a:effectLst>
                  <a:outerShdw blurRad="38100" dist="38100" dir="2700000" algn="tl">
                    <a:srgbClr val="000000">
                      <a:alpha val="43137"/>
                    </a:srgbClr>
                  </a:outerShdw>
                </a:effectLst>
              </a:rPr>
              <a:t>оценок, регистрации ОПО и лицензирования деятельности в области промышленной безопасности</a:t>
            </a:r>
            <a:endParaRPr lang="ru-RU" sz="2000" dirty="0">
              <a:solidFill>
                <a:schemeClr val="bg1"/>
              </a:solidFill>
              <a:effectLst>
                <a:outerShdw blurRad="38100" dist="38100" dir="2700000" algn="tl">
                  <a:srgbClr val="000000">
                    <a:alpha val="43137"/>
                  </a:srgbClr>
                </a:outerShdw>
              </a:effectLst>
            </a:endParaRPr>
          </a:p>
        </p:txBody>
      </p:sp>
      <p:sp>
        <p:nvSpPr>
          <p:cNvPr id="2" name="Овал 1"/>
          <p:cNvSpPr/>
          <p:nvPr/>
        </p:nvSpPr>
        <p:spPr>
          <a:xfrm>
            <a:off x="11656194" y="6248200"/>
            <a:ext cx="525496" cy="5227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2</a:t>
            </a:r>
            <a:endParaRPr lang="ru-RU" dirty="0" smtClean="0"/>
          </a:p>
        </p:txBody>
      </p:sp>
      <p:sp>
        <p:nvSpPr>
          <p:cNvPr id="12" name="Прямоугольник 11"/>
          <p:cNvSpPr/>
          <p:nvPr/>
        </p:nvSpPr>
        <p:spPr bwMode="auto">
          <a:xfrm>
            <a:off x="558799" y="2264145"/>
            <a:ext cx="9922250" cy="721096"/>
          </a:xfrm>
          <a:prstGeom prst="rect">
            <a:avLst/>
          </a:prstGeom>
          <a:solidFill>
            <a:schemeClr val="accent1">
              <a:lumMod val="75000"/>
            </a:schemeClr>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hangingPunct="1">
              <a:defRPr/>
            </a:pPr>
            <a:r>
              <a:rPr lang="ru-RU" altLang="ru-RU" b="1" dirty="0">
                <a:solidFill>
                  <a:schemeClr val="bg1"/>
                </a:solidFill>
              </a:rPr>
              <a:t>Федеральный закон от 21 июля 1997 г. № 116-ФЗ </a:t>
            </a:r>
            <a:endParaRPr lang="ru-RU" altLang="ru-RU" b="1" dirty="0" smtClean="0">
              <a:solidFill>
                <a:schemeClr val="bg1"/>
              </a:solidFill>
            </a:endParaRPr>
          </a:p>
          <a:p>
            <a:pPr eaLnBrk="1" hangingPunct="1">
              <a:defRPr/>
            </a:pPr>
            <a:r>
              <a:rPr lang="ru-RU" altLang="ru-RU" b="1" dirty="0" smtClean="0">
                <a:solidFill>
                  <a:schemeClr val="bg1"/>
                </a:solidFill>
              </a:rPr>
              <a:t>«</a:t>
            </a:r>
            <a:r>
              <a:rPr lang="ru-RU" altLang="ru-RU" b="1" dirty="0">
                <a:solidFill>
                  <a:schemeClr val="bg1"/>
                </a:solidFill>
              </a:rPr>
              <a:t>О промышленной безопасности опасных производственных объектов»</a:t>
            </a:r>
          </a:p>
        </p:txBody>
      </p:sp>
      <p:sp>
        <p:nvSpPr>
          <p:cNvPr id="15" name="Прямоугольник 14"/>
          <p:cNvSpPr/>
          <p:nvPr/>
        </p:nvSpPr>
        <p:spPr bwMode="auto">
          <a:xfrm>
            <a:off x="558800" y="3098278"/>
            <a:ext cx="9941930" cy="911225"/>
          </a:xfrm>
          <a:prstGeom prst="rect">
            <a:avLst/>
          </a:prstGeom>
          <a:solidFill>
            <a:srgbClr val="FF0000"/>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just" eaLnBrk="1" hangingPunct="1">
              <a:defRPr/>
            </a:pPr>
            <a:r>
              <a:rPr lang="ru-RU" altLang="ru-RU" b="1" dirty="0">
                <a:solidFill>
                  <a:schemeClr val="bg1"/>
                </a:solidFill>
              </a:rPr>
              <a:t>Правила регистрации объектов в государственном реестре опасных производственных объектов, утвержденные постановлением Правительства Российской </a:t>
            </a:r>
            <a:r>
              <a:rPr lang="ru-RU" altLang="ru-RU" b="1" dirty="0" smtClean="0">
                <a:solidFill>
                  <a:schemeClr val="bg1"/>
                </a:solidFill>
              </a:rPr>
              <a:t>Федерации от </a:t>
            </a:r>
            <a:r>
              <a:rPr lang="ru-RU" altLang="ru-RU" b="1" dirty="0">
                <a:solidFill>
                  <a:schemeClr val="bg1"/>
                </a:solidFill>
              </a:rPr>
              <a:t>24 ноября 1998 г. </a:t>
            </a:r>
            <a:r>
              <a:rPr lang="ru-RU" altLang="ru-RU" b="1" dirty="0" smtClean="0">
                <a:solidFill>
                  <a:schemeClr val="bg1"/>
                </a:solidFill>
              </a:rPr>
              <a:t>              № </a:t>
            </a:r>
            <a:r>
              <a:rPr lang="ru-RU" altLang="ru-RU" b="1" dirty="0">
                <a:solidFill>
                  <a:schemeClr val="bg1"/>
                </a:solidFill>
              </a:rPr>
              <a:t>1371</a:t>
            </a:r>
          </a:p>
        </p:txBody>
      </p:sp>
      <p:sp>
        <p:nvSpPr>
          <p:cNvPr id="17" name="Прямоугольник 16"/>
          <p:cNvSpPr/>
          <p:nvPr/>
        </p:nvSpPr>
        <p:spPr bwMode="auto">
          <a:xfrm>
            <a:off x="558799" y="4122428"/>
            <a:ext cx="9941931" cy="950203"/>
          </a:xfrm>
          <a:prstGeom prst="rect">
            <a:avLst/>
          </a:prstGeom>
          <a:solidFill>
            <a:srgbClr val="FF0000"/>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just" eaLnBrk="1" hangingPunct="1">
              <a:defRPr/>
            </a:pPr>
            <a:r>
              <a:rPr lang="ru-RU" altLang="ru-RU" b="1" dirty="0">
                <a:solidFill>
                  <a:schemeClr val="bg1"/>
                </a:solidFill>
              </a:rPr>
              <a:t>Требования к регистрации объектов в государственном реестре опасных производственных объектов и ведению государственного реестра опасных производственных объектов, утвержденные приказом Ростехнадзора от 30 ноября 2020 г. № 471</a:t>
            </a:r>
          </a:p>
        </p:txBody>
      </p:sp>
      <p:sp>
        <p:nvSpPr>
          <p:cNvPr id="20" name="Прямоугольник 19"/>
          <p:cNvSpPr/>
          <p:nvPr/>
        </p:nvSpPr>
        <p:spPr bwMode="auto">
          <a:xfrm>
            <a:off x="558799" y="5177171"/>
            <a:ext cx="9941931" cy="1190432"/>
          </a:xfrm>
          <a:prstGeom prst="rect">
            <a:avLst/>
          </a:prstGeom>
          <a:solidFill>
            <a:schemeClr val="accent1">
              <a:lumMod val="75000"/>
            </a:schemeClr>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just" eaLnBrk="1" hangingPunct="1">
              <a:defRPr/>
            </a:pPr>
            <a:r>
              <a:rPr lang="ru-RU" altLang="ru-RU" b="1" dirty="0">
                <a:solidFill>
                  <a:schemeClr val="bg1"/>
                </a:solidFill>
              </a:rPr>
              <a:t>Административный регламент Федеральной службы по экологическому, технологическому и атомному надзору по предоставлению государственной услуги по регистрации опасных производственных </a:t>
            </a:r>
            <a:r>
              <a:rPr lang="ru-RU" altLang="ru-RU" b="1" dirty="0" smtClean="0">
                <a:solidFill>
                  <a:schemeClr val="bg1"/>
                </a:solidFill>
              </a:rPr>
              <a:t>объектов в </a:t>
            </a:r>
            <a:r>
              <a:rPr lang="ru-RU" altLang="ru-RU" b="1" dirty="0">
                <a:solidFill>
                  <a:schemeClr val="bg1"/>
                </a:solidFill>
              </a:rPr>
              <a:t>государственном реестре опасных производственных объектов, утвержденный приказом Ростехнадзора от 8 апреля 2019 г. № 140</a:t>
            </a:r>
          </a:p>
        </p:txBody>
      </p:sp>
      <p:sp>
        <p:nvSpPr>
          <p:cNvPr id="22" name="Умножение 21"/>
          <p:cNvSpPr/>
          <p:nvPr/>
        </p:nvSpPr>
        <p:spPr bwMode="auto">
          <a:xfrm>
            <a:off x="11001140" y="3204197"/>
            <a:ext cx="654518" cy="656503"/>
          </a:xfrm>
          <a:prstGeom prst="mathMultiply">
            <a:avLst/>
          </a:prstGeom>
          <a:solidFill>
            <a:srgbClr val="FF0000"/>
          </a:solidFill>
          <a:ln w="9525" cap="sq" cmpd="sng" algn="ctr">
            <a:solidFill>
              <a:schemeClr val="tx1"/>
            </a:solidFill>
            <a:prstDash val="solid"/>
            <a:round/>
            <a:headEnd type="none" w="med" len="med"/>
            <a:tailEnd type="none" w="med" len="med"/>
          </a:ln>
          <a:effectLst/>
        </p:spPr>
        <p:txBody>
          <a:bodyPr/>
          <a:lstStyle/>
          <a:p>
            <a:pPr eaLnBrk="1" hangingPunct="1">
              <a:defRPr/>
            </a:pPr>
            <a:endParaRPr lang="ru-RU">
              <a:latin typeface="Arial" charset="0"/>
            </a:endParaRPr>
          </a:p>
        </p:txBody>
      </p:sp>
      <p:sp>
        <p:nvSpPr>
          <p:cNvPr id="26" name="Умножение 25"/>
          <p:cNvSpPr/>
          <p:nvPr/>
        </p:nvSpPr>
        <p:spPr bwMode="auto">
          <a:xfrm>
            <a:off x="11000603" y="4269277"/>
            <a:ext cx="654518" cy="656503"/>
          </a:xfrm>
          <a:prstGeom prst="mathMultiply">
            <a:avLst/>
          </a:prstGeom>
          <a:solidFill>
            <a:srgbClr val="FF0000"/>
          </a:solidFill>
          <a:ln w="9525" cap="sq" cmpd="sng" algn="ctr">
            <a:solidFill>
              <a:schemeClr val="tx1"/>
            </a:solidFill>
            <a:prstDash val="solid"/>
            <a:round/>
            <a:headEnd type="none" w="med" len="med"/>
            <a:tailEnd type="none" w="med" len="med"/>
          </a:ln>
          <a:effectLst/>
        </p:spPr>
        <p:txBody>
          <a:bodyPr/>
          <a:lstStyle/>
          <a:p>
            <a:pPr eaLnBrk="1" hangingPunct="1">
              <a:defRPr/>
            </a:pPr>
            <a:endParaRPr lang="ru-RU">
              <a:latin typeface="Arial" charset="0"/>
            </a:endParaRPr>
          </a:p>
        </p:txBody>
      </p:sp>
      <p:sp>
        <p:nvSpPr>
          <p:cNvPr id="27" name="Умножение 26"/>
          <p:cNvSpPr/>
          <p:nvPr/>
        </p:nvSpPr>
        <p:spPr bwMode="auto">
          <a:xfrm rot="2714196">
            <a:off x="11000603" y="2273129"/>
            <a:ext cx="654518" cy="656503"/>
          </a:xfrm>
          <a:prstGeom prst="mathMultiply">
            <a:avLst/>
          </a:prstGeom>
          <a:solidFill>
            <a:srgbClr val="00B050"/>
          </a:solidFill>
          <a:ln w="9525" cap="sq" cmpd="sng" algn="ctr">
            <a:solidFill>
              <a:schemeClr val="tx1"/>
            </a:solidFill>
            <a:prstDash val="solid"/>
            <a:round/>
            <a:headEnd type="none" w="med" len="med"/>
            <a:tailEnd type="none" w="med" len="med"/>
          </a:ln>
          <a:effectLst/>
        </p:spPr>
        <p:txBody>
          <a:bodyPr/>
          <a:lstStyle/>
          <a:p>
            <a:pPr eaLnBrk="1" hangingPunct="1">
              <a:defRPr/>
            </a:pPr>
            <a:endParaRPr lang="ru-RU">
              <a:latin typeface="Arial" charset="0"/>
            </a:endParaRPr>
          </a:p>
        </p:txBody>
      </p:sp>
      <p:sp>
        <p:nvSpPr>
          <p:cNvPr id="28" name="Умножение 27"/>
          <p:cNvSpPr/>
          <p:nvPr/>
        </p:nvSpPr>
        <p:spPr bwMode="auto">
          <a:xfrm rot="2714196">
            <a:off x="11000603" y="5383381"/>
            <a:ext cx="654518" cy="656503"/>
          </a:xfrm>
          <a:prstGeom prst="mathMultiply">
            <a:avLst/>
          </a:prstGeom>
          <a:solidFill>
            <a:srgbClr val="00B050"/>
          </a:solidFill>
          <a:ln w="9525" cap="sq" cmpd="sng" algn="ctr">
            <a:solidFill>
              <a:schemeClr val="tx1"/>
            </a:solidFill>
            <a:prstDash val="solid"/>
            <a:round/>
            <a:headEnd type="none" w="med" len="med"/>
            <a:tailEnd type="none" w="med" len="med"/>
          </a:ln>
          <a:effectLst/>
        </p:spPr>
        <p:txBody>
          <a:bodyPr/>
          <a:lstStyle/>
          <a:p>
            <a:pPr eaLnBrk="1" hangingPunct="1">
              <a:defRPr/>
            </a:pPr>
            <a:endParaRPr lang="ru-RU">
              <a:latin typeface="Arial" charset="0"/>
            </a:endParaRPr>
          </a:p>
        </p:txBody>
      </p:sp>
      <p:sp>
        <p:nvSpPr>
          <p:cNvPr id="29" name="Прямоугольник 28"/>
          <p:cNvSpPr/>
          <p:nvPr/>
        </p:nvSpPr>
        <p:spPr bwMode="auto">
          <a:xfrm>
            <a:off x="558799" y="1029371"/>
            <a:ext cx="9922250" cy="886056"/>
          </a:xfrm>
          <a:prstGeom prst="rect">
            <a:avLst/>
          </a:prstGeom>
          <a:solidFill>
            <a:schemeClr val="accent1">
              <a:lumMod val="75000"/>
            </a:schemeClr>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eaLnBrk="1" hangingPunct="1">
              <a:defRPr/>
            </a:pPr>
            <a:r>
              <a:rPr lang="ru-RU" altLang="ru-RU" sz="2500" b="1" dirty="0" smtClean="0">
                <a:solidFill>
                  <a:schemeClr val="bg1"/>
                </a:solidFill>
              </a:rPr>
              <a:t>Правовые основы регистрации опасных производственных объектов              в государственном реестре до 1 марта 2026 года</a:t>
            </a:r>
            <a:endParaRPr lang="ru-RU" altLang="ru-RU" sz="2500" b="1" dirty="0">
              <a:solidFill>
                <a:schemeClr val="bg1"/>
              </a:solidFill>
            </a:endParaRPr>
          </a:p>
        </p:txBody>
      </p:sp>
      <p:cxnSp>
        <p:nvCxnSpPr>
          <p:cNvPr id="4" name="Прямая соединительная линия 3"/>
          <p:cNvCxnSpPr/>
          <p:nvPr/>
        </p:nvCxnSpPr>
        <p:spPr>
          <a:xfrm flipH="1">
            <a:off x="231006" y="1472665"/>
            <a:ext cx="19251" cy="4360244"/>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a:endCxn id="29" idx="1"/>
          </p:cNvCxnSpPr>
          <p:nvPr/>
        </p:nvCxnSpPr>
        <p:spPr>
          <a:xfrm flipV="1">
            <a:off x="231006" y="1472399"/>
            <a:ext cx="327793" cy="26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flipV="1">
            <a:off x="231005" y="2662383"/>
            <a:ext cx="327793" cy="26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flipV="1">
            <a:off x="231004" y="3575876"/>
            <a:ext cx="327793" cy="26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flipV="1">
            <a:off x="240631" y="4597528"/>
            <a:ext cx="327793" cy="26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flipV="1">
            <a:off x="231003" y="5820247"/>
            <a:ext cx="327793" cy="26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743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3" name="Прямоугольник 12"/>
          <p:cNvSpPr/>
          <p:nvPr/>
        </p:nvSpPr>
        <p:spPr>
          <a:xfrm>
            <a:off x="1735666" y="6597650"/>
            <a:ext cx="9313333" cy="128586"/>
          </a:xfrm>
          <a:prstGeom prst="rect">
            <a:avLst/>
          </a:prstGeom>
          <a:solidFill>
            <a:schemeClr val="bg1">
              <a:alpha val="64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endParaRPr lang="ru-RU" altLang="ru-RU">
              <a:solidFill>
                <a:srgbClr val="000000"/>
              </a:solidFill>
              <a:effectLst>
                <a:outerShdw blurRad="38100" dist="38100" dir="2700000" algn="tl">
                  <a:srgbClr val="C0C0C0"/>
                </a:outerShdw>
              </a:effectLst>
              <a:cs typeface="Times New Roman" panose="02020603050405020304" pitchFamily="18" charset="0"/>
            </a:endParaRPr>
          </a:p>
        </p:txBody>
      </p:sp>
      <p:sp>
        <p:nvSpPr>
          <p:cNvPr id="21507" name="Заголовок 1"/>
          <p:cNvSpPr txBox="1">
            <a:spLocks/>
          </p:cNvSpPr>
          <p:nvPr/>
        </p:nvSpPr>
        <p:spPr bwMode="auto">
          <a:xfrm>
            <a:off x="1143000" y="0"/>
            <a:ext cx="9906000" cy="889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7" tIns="36004" rIns="72007" bIns="36004"/>
          <a:lstStyle>
            <a:lvl1pPr defTabSz="719138">
              <a:lnSpc>
                <a:spcPct val="90000"/>
              </a:lnSpc>
              <a:spcBef>
                <a:spcPts val="1000"/>
              </a:spcBef>
              <a:buFont typeface="Arial" panose="020B0604020202020204" pitchFamily="34" charset="0"/>
              <a:buChar char="•"/>
              <a:tabLst>
                <a:tab pos="9672638" algn="l"/>
              </a:tabLst>
              <a:defRPr sz="2800">
                <a:solidFill>
                  <a:schemeClr val="tx1"/>
                </a:solidFill>
                <a:latin typeface="Calibri" panose="020F0502020204030204" pitchFamily="34" charset="0"/>
              </a:defRPr>
            </a:lvl1pPr>
            <a:lvl2pPr marL="742950" indent="-285750" defTabSz="719138">
              <a:lnSpc>
                <a:spcPct val="90000"/>
              </a:lnSpc>
              <a:spcBef>
                <a:spcPts val="500"/>
              </a:spcBef>
              <a:buFont typeface="Arial" panose="020B0604020202020204" pitchFamily="34" charset="0"/>
              <a:buChar char="•"/>
              <a:tabLst>
                <a:tab pos="9672638" algn="l"/>
              </a:tabLst>
              <a:defRPr sz="2400">
                <a:solidFill>
                  <a:schemeClr val="tx1"/>
                </a:solidFill>
                <a:latin typeface="Calibri" panose="020F0502020204030204" pitchFamily="34" charset="0"/>
              </a:defRPr>
            </a:lvl2pPr>
            <a:lvl3pPr marL="1143000" indent="-228600" defTabSz="719138">
              <a:lnSpc>
                <a:spcPct val="90000"/>
              </a:lnSpc>
              <a:spcBef>
                <a:spcPts val="500"/>
              </a:spcBef>
              <a:buFont typeface="Arial" panose="020B0604020202020204" pitchFamily="34" charset="0"/>
              <a:buChar char="•"/>
              <a:tabLst>
                <a:tab pos="9672638" algn="l"/>
              </a:tabLst>
              <a:defRPr sz="2000">
                <a:solidFill>
                  <a:schemeClr val="tx1"/>
                </a:solidFill>
                <a:latin typeface="Calibri" panose="020F0502020204030204" pitchFamily="34" charset="0"/>
              </a:defRPr>
            </a:lvl3pPr>
            <a:lvl4pPr marL="1600200" indent="-228600" defTabSz="719138">
              <a:lnSpc>
                <a:spcPct val="90000"/>
              </a:lnSpc>
              <a:spcBef>
                <a:spcPts val="500"/>
              </a:spcBef>
              <a:buFont typeface="Arial" panose="020B0604020202020204" pitchFamily="34" charset="0"/>
              <a:buChar char="•"/>
              <a:tabLst>
                <a:tab pos="9672638" algn="l"/>
              </a:tabLst>
              <a:defRPr sz="2000">
                <a:solidFill>
                  <a:schemeClr val="tx1"/>
                </a:solidFill>
                <a:latin typeface="Calibri" panose="020F0502020204030204" pitchFamily="34" charset="0"/>
              </a:defRPr>
            </a:lvl4pPr>
            <a:lvl5pPr marL="2057400" indent="-228600" defTabSz="719138">
              <a:lnSpc>
                <a:spcPct val="90000"/>
              </a:lnSpc>
              <a:spcBef>
                <a:spcPts val="500"/>
              </a:spcBef>
              <a:buFont typeface="Arial" panose="020B0604020202020204" pitchFamily="34" charset="0"/>
              <a:buChar char="•"/>
              <a:tabLst>
                <a:tab pos="9672638" algn="l"/>
              </a:tabLst>
              <a:defRPr sz="2000">
                <a:solidFill>
                  <a:schemeClr val="tx1"/>
                </a:solidFill>
                <a:latin typeface="Calibri" panose="020F0502020204030204" pitchFamily="34" charset="0"/>
              </a:defRPr>
            </a:lvl5pPr>
            <a:lvl6pPr marL="25146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6pPr>
            <a:lvl7pPr marL="29718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7pPr>
            <a:lvl8pPr marL="34290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8pPr>
            <a:lvl9pPr marL="38862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9pPr>
          </a:lstStyle>
          <a:p>
            <a:pPr algn="r">
              <a:lnSpc>
                <a:spcPct val="100000"/>
              </a:lnSpc>
              <a:spcBef>
                <a:spcPct val="0"/>
              </a:spcBef>
              <a:buFontTx/>
              <a:buNone/>
            </a:pPr>
            <a:r>
              <a:rPr lang="ru-RU" altLang="ru-RU" sz="4500">
                <a:solidFill>
                  <a:srgbClr val="FFC000"/>
                </a:solidFill>
                <a:latin typeface="Times New Roman" panose="02020603050405020304" pitchFamily="18" charset="0"/>
              </a:rPr>
              <a:t/>
            </a:r>
            <a:br>
              <a:rPr lang="ru-RU" altLang="ru-RU" sz="4500">
                <a:solidFill>
                  <a:srgbClr val="FFC000"/>
                </a:solidFill>
                <a:latin typeface="Times New Roman" panose="02020603050405020304" pitchFamily="18" charset="0"/>
              </a:rPr>
            </a:br>
            <a:endParaRPr lang="ru-RU" altLang="ru-RU" sz="600">
              <a:solidFill>
                <a:srgbClr val="EEECE1"/>
              </a:solidFill>
              <a:latin typeface="Calibri Light" panose="020F0302020204030204" pitchFamily="34" charset="0"/>
            </a:endParaRPr>
          </a:p>
        </p:txBody>
      </p:sp>
      <p:pic>
        <p:nvPicPr>
          <p:cNvPr id="21508" name="Рисунок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0"/>
            <a:ext cx="12192000" cy="104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descr="Ростехнадзор"/>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46" y="-69340"/>
            <a:ext cx="630331" cy="738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785778" y="29543"/>
            <a:ext cx="4446624" cy="887422"/>
          </a:xfrm>
          <a:prstGeom prst="rect">
            <a:avLst/>
          </a:prstGeom>
          <a:noFill/>
        </p:spPr>
        <p:txBody>
          <a:bodyPr wrap="square">
            <a:spAutoFit/>
          </a:bodyPr>
          <a:lstStyle/>
          <a:p>
            <a:pPr>
              <a:defRPr/>
            </a:pPr>
            <a:r>
              <a:rPr lang="ru-RU" sz="1600" dirty="0" smtClean="0">
                <a:solidFill>
                  <a:schemeClr val="bg1"/>
                </a:solidFill>
                <a:effectLst>
                  <a:outerShdw blurRad="38100" dist="38100" dir="2700000" algn="tl">
                    <a:srgbClr val="000000">
                      <a:alpha val="43137"/>
                    </a:srgbClr>
                  </a:outerShdw>
                </a:effectLst>
              </a:rPr>
              <a:t>Федеральная служба по экологическому, технологическому и атомному надзору</a:t>
            </a:r>
          </a:p>
          <a:p>
            <a:pPr>
              <a:spcBef>
                <a:spcPts val="200"/>
              </a:spcBef>
              <a:defRPr/>
            </a:pPr>
            <a:r>
              <a:rPr lang="ru-RU" dirty="0" smtClean="0">
                <a:solidFill>
                  <a:schemeClr val="bg1"/>
                </a:solidFill>
                <a:effectLst>
                  <a:outerShdw blurRad="38100" dist="38100" dir="2700000" algn="tl">
                    <a:srgbClr val="000000">
                      <a:alpha val="43137"/>
                    </a:srgbClr>
                  </a:outerShdw>
                </a:effectLst>
              </a:rPr>
              <a:t>МТУ РОСТЕХНАДЗОРА</a:t>
            </a:r>
            <a:endParaRPr lang="ru-RU" dirty="0">
              <a:solidFill>
                <a:schemeClr val="bg1"/>
              </a:solidFill>
              <a:effectLst>
                <a:outerShdw blurRad="38100" dist="38100" dir="2700000" algn="tl">
                  <a:srgbClr val="000000">
                    <a:alpha val="43137"/>
                  </a:srgbClr>
                </a:outerShdw>
              </a:effectLst>
            </a:endParaRPr>
          </a:p>
        </p:txBody>
      </p:sp>
      <p:sp>
        <p:nvSpPr>
          <p:cNvPr id="21512" name="Text Box 4"/>
          <p:cNvSpPr txBox="1">
            <a:spLocks noChangeArrowheads="1"/>
          </p:cNvSpPr>
          <p:nvPr/>
        </p:nvSpPr>
        <p:spPr bwMode="auto">
          <a:xfrm>
            <a:off x="0" y="6457279"/>
            <a:ext cx="12192000" cy="32993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7287" tIns="53643" rIns="107287" bIns="5364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defRPr/>
            </a:pPr>
            <a:r>
              <a:rPr lang="ru-RU" sz="1600" dirty="0" smtClean="0">
                <a:solidFill>
                  <a:schemeClr val="bg1"/>
                </a:solidFill>
                <a:effectLst>
                  <a:outerShdw blurRad="38100" dist="38100" dir="2700000" algn="tl">
                    <a:srgbClr val="000000">
                      <a:alpha val="43137"/>
                    </a:srgbClr>
                  </a:outerShdw>
                </a:effectLst>
              </a:rPr>
              <a:t>18.03.2026</a:t>
            </a:r>
            <a:endParaRPr lang="ru-RU" sz="1600" dirty="0">
              <a:solidFill>
                <a:schemeClr val="bg1"/>
              </a:solidFill>
              <a:effectLst>
                <a:outerShdw blurRad="38100" dist="38100" dir="2700000" algn="tl">
                  <a:srgbClr val="000000">
                    <a:alpha val="43137"/>
                  </a:srgbClr>
                </a:outerShdw>
              </a:effectLst>
            </a:endParaRPr>
          </a:p>
        </p:txBody>
      </p:sp>
      <p:graphicFrame>
        <p:nvGraphicFramePr>
          <p:cNvPr id="7" name="Диаграмма 8"/>
          <p:cNvGraphicFramePr>
            <a:graphicFrameLocks noGrp="1"/>
          </p:cNvGraphicFramePr>
          <p:nvPr/>
        </p:nvGraphicFramePr>
        <p:xfrm>
          <a:off x="2147483647" y="2147483647"/>
          <a:ext cx="0" cy="0"/>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5361254" y="0"/>
            <a:ext cx="6563456" cy="707886"/>
          </a:xfrm>
          <a:prstGeom prst="rect">
            <a:avLst/>
          </a:prstGeom>
          <a:noFill/>
        </p:spPr>
        <p:txBody>
          <a:bodyPr wrap="square">
            <a:spAutoFit/>
          </a:bodyPr>
          <a:lstStyle/>
          <a:p>
            <a:pPr>
              <a:defRPr/>
            </a:pPr>
            <a:r>
              <a:rPr lang="ru-RU" sz="2000" dirty="0">
                <a:solidFill>
                  <a:schemeClr val="bg1"/>
                </a:solidFill>
                <a:effectLst>
                  <a:outerShdw blurRad="38100" dist="38100" dir="2700000" algn="tl">
                    <a:srgbClr val="000000">
                      <a:alpha val="43137"/>
                    </a:srgbClr>
                  </a:outerShdw>
                </a:effectLst>
              </a:rPr>
              <a:t>Отдел </a:t>
            </a:r>
            <a:r>
              <a:rPr lang="ru-RU" sz="2000" dirty="0" smtClean="0">
                <a:solidFill>
                  <a:schemeClr val="bg1"/>
                </a:solidFill>
                <a:effectLst>
                  <a:outerShdw blurRad="38100" dist="38100" dir="2700000" algn="tl">
                    <a:srgbClr val="000000">
                      <a:alpha val="43137"/>
                    </a:srgbClr>
                  </a:outerShdw>
                </a:effectLst>
              </a:rPr>
              <a:t>оценок, регистрации ОПО и лицензирования деятельности в области промышленной безопасности</a:t>
            </a:r>
            <a:endParaRPr lang="ru-RU" sz="2000" dirty="0">
              <a:solidFill>
                <a:schemeClr val="bg1"/>
              </a:solidFill>
              <a:effectLst>
                <a:outerShdw blurRad="38100" dist="38100" dir="2700000" algn="tl">
                  <a:srgbClr val="000000">
                    <a:alpha val="43137"/>
                  </a:srgbClr>
                </a:outerShdw>
              </a:effectLst>
            </a:endParaRPr>
          </a:p>
        </p:txBody>
      </p:sp>
      <p:sp>
        <p:nvSpPr>
          <p:cNvPr id="2" name="Овал 1"/>
          <p:cNvSpPr/>
          <p:nvPr/>
        </p:nvSpPr>
        <p:spPr>
          <a:xfrm>
            <a:off x="11656194" y="6248200"/>
            <a:ext cx="525496" cy="5227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3</a:t>
            </a:r>
          </a:p>
        </p:txBody>
      </p:sp>
      <p:sp>
        <p:nvSpPr>
          <p:cNvPr id="12" name="Прямоугольник 11"/>
          <p:cNvSpPr/>
          <p:nvPr/>
        </p:nvSpPr>
        <p:spPr bwMode="auto">
          <a:xfrm>
            <a:off x="558799" y="2264145"/>
            <a:ext cx="9922250" cy="721096"/>
          </a:xfrm>
          <a:prstGeom prst="rect">
            <a:avLst/>
          </a:prstGeom>
          <a:solidFill>
            <a:schemeClr val="accent1">
              <a:lumMod val="75000"/>
            </a:schemeClr>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hangingPunct="1">
              <a:defRPr/>
            </a:pPr>
            <a:r>
              <a:rPr lang="ru-RU" altLang="ru-RU" b="1" dirty="0">
                <a:solidFill>
                  <a:schemeClr val="bg1"/>
                </a:solidFill>
              </a:rPr>
              <a:t>Федеральный закон от 21 июля 1997 г. № 116-ФЗ </a:t>
            </a:r>
            <a:endParaRPr lang="ru-RU" altLang="ru-RU" b="1" dirty="0" smtClean="0">
              <a:solidFill>
                <a:schemeClr val="bg1"/>
              </a:solidFill>
            </a:endParaRPr>
          </a:p>
          <a:p>
            <a:pPr eaLnBrk="1" hangingPunct="1">
              <a:defRPr/>
            </a:pPr>
            <a:r>
              <a:rPr lang="ru-RU" altLang="ru-RU" b="1" dirty="0" smtClean="0">
                <a:solidFill>
                  <a:schemeClr val="bg1"/>
                </a:solidFill>
              </a:rPr>
              <a:t>«</a:t>
            </a:r>
            <a:r>
              <a:rPr lang="ru-RU" altLang="ru-RU" b="1" dirty="0">
                <a:solidFill>
                  <a:schemeClr val="bg1"/>
                </a:solidFill>
              </a:rPr>
              <a:t>О промышленной безопасности опасных производственных объектов»</a:t>
            </a:r>
          </a:p>
        </p:txBody>
      </p:sp>
      <p:sp>
        <p:nvSpPr>
          <p:cNvPr id="15" name="Прямоугольник 14"/>
          <p:cNvSpPr/>
          <p:nvPr/>
        </p:nvSpPr>
        <p:spPr bwMode="auto">
          <a:xfrm>
            <a:off x="558800" y="3565194"/>
            <a:ext cx="9941930" cy="911225"/>
          </a:xfrm>
          <a:prstGeom prst="rect">
            <a:avLst/>
          </a:prstGeom>
          <a:solidFill>
            <a:srgbClr val="92D050"/>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just">
              <a:defRPr/>
            </a:pPr>
            <a:r>
              <a:rPr lang="ru-RU" altLang="ru-RU" b="1" dirty="0">
                <a:solidFill>
                  <a:schemeClr val="bg1"/>
                </a:solidFill>
              </a:rPr>
              <a:t>Правила регистрации опасных производственных объектов в государственном реестре опасных производственном объекте, утвержденные постановлением Правительства Российской Федерации от 3 сентября 2025 г. № </a:t>
            </a:r>
            <a:r>
              <a:rPr lang="ru-RU" altLang="ru-RU" b="1" dirty="0" smtClean="0">
                <a:solidFill>
                  <a:schemeClr val="bg1"/>
                </a:solidFill>
              </a:rPr>
              <a:t>1363 (</a:t>
            </a:r>
            <a:r>
              <a:rPr lang="ru-RU" altLang="ru-RU" b="1" dirty="0">
                <a:solidFill>
                  <a:schemeClr val="bg1"/>
                </a:solidFill>
              </a:rPr>
              <a:t>вступают в силу с 1 марта 2026 г.)</a:t>
            </a:r>
          </a:p>
        </p:txBody>
      </p:sp>
      <p:sp>
        <p:nvSpPr>
          <p:cNvPr id="20" name="Прямоугольник 19"/>
          <p:cNvSpPr/>
          <p:nvPr/>
        </p:nvSpPr>
        <p:spPr bwMode="auto">
          <a:xfrm>
            <a:off x="558799" y="5177171"/>
            <a:ext cx="9941931" cy="1190432"/>
          </a:xfrm>
          <a:prstGeom prst="rect">
            <a:avLst/>
          </a:prstGeom>
          <a:solidFill>
            <a:schemeClr val="accent1">
              <a:lumMod val="75000"/>
            </a:schemeClr>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just" eaLnBrk="1" hangingPunct="1">
              <a:defRPr/>
            </a:pPr>
            <a:r>
              <a:rPr lang="ru-RU" altLang="ru-RU" b="1" dirty="0">
                <a:solidFill>
                  <a:schemeClr val="bg1"/>
                </a:solidFill>
              </a:rPr>
              <a:t>Административный регламент Федеральной службы по экологическому, технологическому и атомному надзору по предоставлению государственной услуги по регистрации опасных производственных </a:t>
            </a:r>
            <a:r>
              <a:rPr lang="ru-RU" altLang="ru-RU" b="1" dirty="0" smtClean="0">
                <a:solidFill>
                  <a:schemeClr val="bg1"/>
                </a:solidFill>
              </a:rPr>
              <a:t>объектов в </a:t>
            </a:r>
            <a:r>
              <a:rPr lang="ru-RU" altLang="ru-RU" b="1" dirty="0">
                <a:solidFill>
                  <a:schemeClr val="bg1"/>
                </a:solidFill>
              </a:rPr>
              <a:t>государственном реестре опасных производственных объектов, утвержденный приказом Ростехнадзора от 8 апреля 2019 г. № 140</a:t>
            </a:r>
          </a:p>
        </p:txBody>
      </p:sp>
      <p:sp>
        <p:nvSpPr>
          <p:cNvPr id="27" name="Умножение 26"/>
          <p:cNvSpPr/>
          <p:nvPr/>
        </p:nvSpPr>
        <p:spPr bwMode="auto">
          <a:xfrm rot="2714196">
            <a:off x="11000603" y="2273129"/>
            <a:ext cx="654518" cy="656503"/>
          </a:xfrm>
          <a:prstGeom prst="mathMultiply">
            <a:avLst/>
          </a:prstGeom>
          <a:solidFill>
            <a:srgbClr val="00B050"/>
          </a:solidFill>
          <a:ln w="9525" cap="sq" cmpd="sng" algn="ctr">
            <a:solidFill>
              <a:schemeClr val="tx1"/>
            </a:solidFill>
            <a:prstDash val="solid"/>
            <a:round/>
            <a:headEnd type="none" w="med" len="med"/>
            <a:tailEnd type="none" w="med" len="med"/>
          </a:ln>
          <a:effectLst/>
        </p:spPr>
        <p:txBody>
          <a:bodyPr/>
          <a:lstStyle/>
          <a:p>
            <a:pPr eaLnBrk="1" hangingPunct="1">
              <a:defRPr/>
            </a:pPr>
            <a:endParaRPr lang="ru-RU">
              <a:latin typeface="Arial" charset="0"/>
            </a:endParaRPr>
          </a:p>
        </p:txBody>
      </p:sp>
      <p:sp>
        <p:nvSpPr>
          <p:cNvPr id="28" name="Умножение 27"/>
          <p:cNvSpPr/>
          <p:nvPr/>
        </p:nvSpPr>
        <p:spPr bwMode="auto">
          <a:xfrm rot="2714196">
            <a:off x="11000603" y="5383381"/>
            <a:ext cx="654518" cy="656503"/>
          </a:xfrm>
          <a:prstGeom prst="mathMultiply">
            <a:avLst/>
          </a:prstGeom>
          <a:solidFill>
            <a:srgbClr val="00B050"/>
          </a:solidFill>
          <a:ln w="9525" cap="sq" cmpd="sng" algn="ctr">
            <a:solidFill>
              <a:schemeClr val="tx1"/>
            </a:solidFill>
            <a:prstDash val="solid"/>
            <a:round/>
            <a:headEnd type="none" w="med" len="med"/>
            <a:tailEnd type="none" w="med" len="med"/>
          </a:ln>
          <a:effectLst/>
        </p:spPr>
        <p:txBody>
          <a:bodyPr/>
          <a:lstStyle/>
          <a:p>
            <a:pPr eaLnBrk="1" hangingPunct="1">
              <a:defRPr/>
            </a:pPr>
            <a:endParaRPr lang="ru-RU">
              <a:latin typeface="Arial" charset="0"/>
            </a:endParaRPr>
          </a:p>
        </p:txBody>
      </p:sp>
      <p:sp>
        <p:nvSpPr>
          <p:cNvPr id="29" name="Прямоугольник 28"/>
          <p:cNvSpPr/>
          <p:nvPr/>
        </p:nvSpPr>
        <p:spPr bwMode="auto">
          <a:xfrm>
            <a:off x="558799" y="1029371"/>
            <a:ext cx="9922250" cy="886056"/>
          </a:xfrm>
          <a:prstGeom prst="rect">
            <a:avLst/>
          </a:prstGeom>
          <a:solidFill>
            <a:schemeClr val="accent1">
              <a:lumMod val="75000"/>
            </a:schemeClr>
          </a:solidFill>
          <a:ln w="9525"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eaLnBrk="1" hangingPunct="1">
              <a:defRPr/>
            </a:pPr>
            <a:r>
              <a:rPr lang="ru-RU" altLang="ru-RU" sz="2500" b="1" dirty="0" smtClean="0">
                <a:solidFill>
                  <a:schemeClr val="bg1"/>
                </a:solidFill>
              </a:rPr>
              <a:t>Правовые основы регистрации опасных производственных объектов              в государственном реестре с 1 марта 2026 года</a:t>
            </a:r>
            <a:endParaRPr lang="ru-RU" altLang="ru-RU" sz="2500" b="1" dirty="0">
              <a:solidFill>
                <a:schemeClr val="bg1"/>
              </a:solidFill>
            </a:endParaRPr>
          </a:p>
        </p:txBody>
      </p:sp>
      <p:cxnSp>
        <p:nvCxnSpPr>
          <p:cNvPr id="4" name="Прямая соединительная линия 3"/>
          <p:cNvCxnSpPr/>
          <p:nvPr/>
        </p:nvCxnSpPr>
        <p:spPr>
          <a:xfrm flipH="1">
            <a:off x="231006" y="1472665"/>
            <a:ext cx="19251" cy="4360244"/>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a:endCxn id="29" idx="1"/>
          </p:cNvCxnSpPr>
          <p:nvPr/>
        </p:nvCxnSpPr>
        <p:spPr>
          <a:xfrm flipV="1">
            <a:off x="231006" y="1472399"/>
            <a:ext cx="327793" cy="26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flipV="1">
            <a:off x="231005" y="2662383"/>
            <a:ext cx="327793" cy="26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flipV="1">
            <a:off x="231002" y="4020806"/>
            <a:ext cx="327793" cy="26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flipV="1">
            <a:off x="231003" y="5820247"/>
            <a:ext cx="327793" cy="26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Умножение 29"/>
          <p:cNvSpPr/>
          <p:nvPr/>
        </p:nvSpPr>
        <p:spPr bwMode="auto">
          <a:xfrm rot="2714196">
            <a:off x="11000603" y="3687954"/>
            <a:ext cx="654518" cy="656503"/>
          </a:xfrm>
          <a:prstGeom prst="mathMultiply">
            <a:avLst/>
          </a:prstGeom>
          <a:solidFill>
            <a:srgbClr val="00B050"/>
          </a:solidFill>
          <a:ln w="9525" cap="sq" cmpd="sng" algn="ctr">
            <a:solidFill>
              <a:schemeClr val="tx1"/>
            </a:solidFill>
            <a:prstDash val="solid"/>
            <a:round/>
            <a:headEnd type="none" w="med" len="med"/>
            <a:tailEnd type="none" w="med" len="med"/>
          </a:ln>
          <a:effectLst/>
        </p:spPr>
        <p:txBody>
          <a:bodyPr/>
          <a:lstStyle/>
          <a:p>
            <a:pPr eaLnBrk="1" hangingPunct="1">
              <a:defRPr/>
            </a:pPr>
            <a:endParaRPr lang="ru-RU">
              <a:latin typeface="Arial" charset="0"/>
            </a:endParaRPr>
          </a:p>
        </p:txBody>
      </p:sp>
    </p:spTree>
    <p:extLst>
      <p:ext uri="{BB962C8B-B14F-4D97-AF65-F5344CB8AC3E}">
        <p14:creationId xmlns:p14="http://schemas.microsoft.com/office/powerpoint/2010/main" val="2751653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3" name="Прямоугольник 12"/>
          <p:cNvSpPr/>
          <p:nvPr/>
        </p:nvSpPr>
        <p:spPr>
          <a:xfrm>
            <a:off x="1735666" y="6597650"/>
            <a:ext cx="9313333" cy="128586"/>
          </a:xfrm>
          <a:prstGeom prst="rect">
            <a:avLst/>
          </a:prstGeom>
          <a:solidFill>
            <a:schemeClr val="bg1">
              <a:alpha val="64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endParaRPr lang="ru-RU" altLang="ru-RU">
              <a:solidFill>
                <a:srgbClr val="000000"/>
              </a:solidFill>
              <a:effectLst>
                <a:outerShdw blurRad="38100" dist="38100" dir="2700000" algn="tl">
                  <a:srgbClr val="C0C0C0"/>
                </a:outerShdw>
              </a:effectLst>
              <a:cs typeface="Times New Roman" panose="02020603050405020304" pitchFamily="18" charset="0"/>
            </a:endParaRPr>
          </a:p>
        </p:txBody>
      </p:sp>
      <p:sp>
        <p:nvSpPr>
          <p:cNvPr id="21507" name="Заголовок 1"/>
          <p:cNvSpPr txBox="1">
            <a:spLocks/>
          </p:cNvSpPr>
          <p:nvPr/>
        </p:nvSpPr>
        <p:spPr bwMode="auto">
          <a:xfrm>
            <a:off x="1143000" y="0"/>
            <a:ext cx="9906000" cy="889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7" tIns="36004" rIns="72007" bIns="36004"/>
          <a:lstStyle>
            <a:lvl1pPr defTabSz="719138">
              <a:lnSpc>
                <a:spcPct val="90000"/>
              </a:lnSpc>
              <a:spcBef>
                <a:spcPts val="1000"/>
              </a:spcBef>
              <a:buFont typeface="Arial" panose="020B0604020202020204" pitchFamily="34" charset="0"/>
              <a:buChar char="•"/>
              <a:tabLst>
                <a:tab pos="9672638" algn="l"/>
              </a:tabLst>
              <a:defRPr sz="2800">
                <a:solidFill>
                  <a:schemeClr val="tx1"/>
                </a:solidFill>
                <a:latin typeface="Calibri" panose="020F0502020204030204" pitchFamily="34" charset="0"/>
              </a:defRPr>
            </a:lvl1pPr>
            <a:lvl2pPr marL="742950" indent="-285750" defTabSz="719138">
              <a:lnSpc>
                <a:spcPct val="90000"/>
              </a:lnSpc>
              <a:spcBef>
                <a:spcPts val="500"/>
              </a:spcBef>
              <a:buFont typeface="Arial" panose="020B0604020202020204" pitchFamily="34" charset="0"/>
              <a:buChar char="•"/>
              <a:tabLst>
                <a:tab pos="9672638" algn="l"/>
              </a:tabLst>
              <a:defRPr sz="2400">
                <a:solidFill>
                  <a:schemeClr val="tx1"/>
                </a:solidFill>
                <a:latin typeface="Calibri" panose="020F0502020204030204" pitchFamily="34" charset="0"/>
              </a:defRPr>
            </a:lvl2pPr>
            <a:lvl3pPr marL="1143000" indent="-228600" defTabSz="719138">
              <a:lnSpc>
                <a:spcPct val="90000"/>
              </a:lnSpc>
              <a:spcBef>
                <a:spcPts val="500"/>
              </a:spcBef>
              <a:buFont typeface="Arial" panose="020B0604020202020204" pitchFamily="34" charset="0"/>
              <a:buChar char="•"/>
              <a:tabLst>
                <a:tab pos="9672638" algn="l"/>
              </a:tabLst>
              <a:defRPr sz="2000">
                <a:solidFill>
                  <a:schemeClr val="tx1"/>
                </a:solidFill>
                <a:latin typeface="Calibri" panose="020F0502020204030204" pitchFamily="34" charset="0"/>
              </a:defRPr>
            </a:lvl3pPr>
            <a:lvl4pPr marL="1600200" indent="-228600" defTabSz="719138">
              <a:lnSpc>
                <a:spcPct val="90000"/>
              </a:lnSpc>
              <a:spcBef>
                <a:spcPts val="500"/>
              </a:spcBef>
              <a:buFont typeface="Arial" panose="020B0604020202020204" pitchFamily="34" charset="0"/>
              <a:buChar char="•"/>
              <a:tabLst>
                <a:tab pos="9672638" algn="l"/>
              </a:tabLst>
              <a:defRPr sz="2000">
                <a:solidFill>
                  <a:schemeClr val="tx1"/>
                </a:solidFill>
                <a:latin typeface="Calibri" panose="020F0502020204030204" pitchFamily="34" charset="0"/>
              </a:defRPr>
            </a:lvl4pPr>
            <a:lvl5pPr marL="2057400" indent="-228600" defTabSz="719138">
              <a:lnSpc>
                <a:spcPct val="90000"/>
              </a:lnSpc>
              <a:spcBef>
                <a:spcPts val="500"/>
              </a:spcBef>
              <a:buFont typeface="Arial" panose="020B0604020202020204" pitchFamily="34" charset="0"/>
              <a:buChar char="•"/>
              <a:tabLst>
                <a:tab pos="9672638" algn="l"/>
              </a:tabLst>
              <a:defRPr sz="2000">
                <a:solidFill>
                  <a:schemeClr val="tx1"/>
                </a:solidFill>
                <a:latin typeface="Calibri" panose="020F0502020204030204" pitchFamily="34" charset="0"/>
              </a:defRPr>
            </a:lvl5pPr>
            <a:lvl6pPr marL="25146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6pPr>
            <a:lvl7pPr marL="29718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7pPr>
            <a:lvl8pPr marL="34290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8pPr>
            <a:lvl9pPr marL="38862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9pPr>
          </a:lstStyle>
          <a:p>
            <a:pPr algn="r">
              <a:lnSpc>
                <a:spcPct val="100000"/>
              </a:lnSpc>
              <a:spcBef>
                <a:spcPct val="0"/>
              </a:spcBef>
              <a:buFontTx/>
              <a:buNone/>
            </a:pPr>
            <a:r>
              <a:rPr lang="ru-RU" altLang="ru-RU" sz="4500">
                <a:solidFill>
                  <a:srgbClr val="FFC000"/>
                </a:solidFill>
                <a:latin typeface="Times New Roman" panose="02020603050405020304" pitchFamily="18" charset="0"/>
              </a:rPr>
              <a:t/>
            </a:r>
            <a:br>
              <a:rPr lang="ru-RU" altLang="ru-RU" sz="4500">
                <a:solidFill>
                  <a:srgbClr val="FFC000"/>
                </a:solidFill>
                <a:latin typeface="Times New Roman" panose="02020603050405020304" pitchFamily="18" charset="0"/>
              </a:rPr>
            </a:br>
            <a:endParaRPr lang="ru-RU" altLang="ru-RU" sz="600">
              <a:solidFill>
                <a:srgbClr val="EEECE1"/>
              </a:solidFill>
              <a:latin typeface="Calibri Light" panose="020F0302020204030204" pitchFamily="34" charset="0"/>
            </a:endParaRPr>
          </a:p>
        </p:txBody>
      </p:sp>
      <p:pic>
        <p:nvPicPr>
          <p:cNvPr id="21508" name="Рисунок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0" y="-2409"/>
            <a:ext cx="12192000" cy="104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descr="Ростехнадзор"/>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46" y="-69340"/>
            <a:ext cx="630331" cy="738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785778" y="29543"/>
            <a:ext cx="4446624" cy="887422"/>
          </a:xfrm>
          <a:prstGeom prst="rect">
            <a:avLst/>
          </a:prstGeom>
          <a:noFill/>
        </p:spPr>
        <p:txBody>
          <a:bodyPr wrap="square">
            <a:spAutoFit/>
          </a:bodyPr>
          <a:lstStyle/>
          <a:p>
            <a:pPr>
              <a:defRPr/>
            </a:pPr>
            <a:r>
              <a:rPr lang="ru-RU" sz="1600" dirty="0" smtClean="0">
                <a:solidFill>
                  <a:schemeClr val="bg1"/>
                </a:solidFill>
                <a:effectLst>
                  <a:outerShdw blurRad="38100" dist="38100" dir="2700000" algn="tl">
                    <a:srgbClr val="000000">
                      <a:alpha val="43137"/>
                    </a:srgbClr>
                  </a:outerShdw>
                </a:effectLst>
              </a:rPr>
              <a:t>Федеральная служба по экологическому, технологическому и атомному надзору</a:t>
            </a:r>
          </a:p>
          <a:p>
            <a:pPr>
              <a:spcBef>
                <a:spcPts val="200"/>
              </a:spcBef>
              <a:defRPr/>
            </a:pPr>
            <a:r>
              <a:rPr lang="ru-RU" dirty="0" smtClean="0">
                <a:solidFill>
                  <a:schemeClr val="bg1"/>
                </a:solidFill>
                <a:effectLst>
                  <a:outerShdw blurRad="38100" dist="38100" dir="2700000" algn="tl">
                    <a:srgbClr val="000000">
                      <a:alpha val="43137"/>
                    </a:srgbClr>
                  </a:outerShdw>
                </a:effectLst>
              </a:rPr>
              <a:t>МТУ РОСТЕХНАДЗОРА</a:t>
            </a:r>
            <a:endParaRPr lang="ru-RU" dirty="0">
              <a:solidFill>
                <a:schemeClr val="bg1"/>
              </a:solidFill>
              <a:effectLst>
                <a:outerShdw blurRad="38100" dist="38100" dir="2700000" algn="tl">
                  <a:srgbClr val="000000">
                    <a:alpha val="43137"/>
                  </a:srgbClr>
                </a:outerShdw>
              </a:effectLst>
            </a:endParaRPr>
          </a:p>
        </p:txBody>
      </p:sp>
      <p:sp>
        <p:nvSpPr>
          <p:cNvPr id="21512" name="Text Box 4"/>
          <p:cNvSpPr txBox="1">
            <a:spLocks noChangeArrowheads="1"/>
          </p:cNvSpPr>
          <p:nvPr/>
        </p:nvSpPr>
        <p:spPr bwMode="auto">
          <a:xfrm>
            <a:off x="0" y="6457279"/>
            <a:ext cx="12192000" cy="32993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7287" tIns="53643" rIns="107287" bIns="5364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defRPr/>
            </a:pPr>
            <a:r>
              <a:rPr lang="ru-RU" sz="1600" dirty="0" smtClean="0">
                <a:solidFill>
                  <a:schemeClr val="bg1"/>
                </a:solidFill>
                <a:effectLst>
                  <a:outerShdw blurRad="38100" dist="38100" dir="2700000" algn="tl">
                    <a:srgbClr val="000000">
                      <a:alpha val="43137"/>
                    </a:srgbClr>
                  </a:outerShdw>
                </a:effectLst>
              </a:rPr>
              <a:t>18.03.2026</a:t>
            </a:r>
            <a:endParaRPr lang="ru-RU" sz="1600" dirty="0">
              <a:solidFill>
                <a:schemeClr val="bg1"/>
              </a:solidFill>
              <a:effectLst>
                <a:outerShdw blurRad="38100" dist="38100" dir="2700000" algn="tl">
                  <a:srgbClr val="000000">
                    <a:alpha val="43137"/>
                  </a:srgbClr>
                </a:outerShdw>
              </a:effectLst>
            </a:endParaRPr>
          </a:p>
        </p:txBody>
      </p:sp>
      <p:graphicFrame>
        <p:nvGraphicFramePr>
          <p:cNvPr id="7" name="Диаграмма 8"/>
          <p:cNvGraphicFramePr>
            <a:graphicFrameLocks noGrp="1"/>
          </p:cNvGraphicFramePr>
          <p:nvPr/>
        </p:nvGraphicFramePr>
        <p:xfrm>
          <a:off x="2147483647" y="2147483647"/>
          <a:ext cx="0" cy="0"/>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5361254" y="0"/>
            <a:ext cx="6563456" cy="707886"/>
          </a:xfrm>
          <a:prstGeom prst="rect">
            <a:avLst/>
          </a:prstGeom>
          <a:noFill/>
        </p:spPr>
        <p:txBody>
          <a:bodyPr wrap="square">
            <a:spAutoFit/>
          </a:bodyPr>
          <a:lstStyle/>
          <a:p>
            <a:pPr>
              <a:defRPr/>
            </a:pPr>
            <a:r>
              <a:rPr lang="ru-RU" sz="2000" dirty="0">
                <a:solidFill>
                  <a:schemeClr val="bg1"/>
                </a:solidFill>
                <a:effectLst>
                  <a:outerShdw blurRad="38100" dist="38100" dir="2700000" algn="tl">
                    <a:srgbClr val="000000">
                      <a:alpha val="43137"/>
                    </a:srgbClr>
                  </a:outerShdw>
                </a:effectLst>
              </a:rPr>
              <a:t>Отдел </a:t>
            </a:r>
            <a:r>
              <a:rPr lang="ru-RU" sz="2000" dirty="0" smtClean="0">
                <a:solidFill>
                  <a:schemeClr val="bg1"/>
                </a:solidFill>
                <a:effectLst>
                  <a:outerShdw blurRad="38100" dist="38100" dir="2700000" algn="tl">
                    <a:srgbClr val="000000">
                      <a:alpha val="43137"/>
                    </a:srgbClr>
                  </a:outerShdw>
                </a:effectLst>
              </a:rPr>
              <a:t>оценок, регистрации ОПО и лицензирования деятельности в области промышленной безопасности</a:t>
            </a:r>
            <a:endParaRPr lang="ru-RU" sz="2000" dirty="0">
              <a:solidFill>
                <a:schemeClr val="bg1"/>
              </a:solidFill>
              <a:effectLst>
                <a:outerShdw blurRad="38100" dist="38100" dir="2700000" algn="tl">
                  <a:srgbClr val="000000">
                    <a:alpha val="43137"/>
                  </a:srgbClr>
                </a:outerShdw>
              </a:effectLst>
            </a:endParaRPr>
          </a:p>
        </p:txBody>
      </p:sp>
      <p:sp>
        <p:nvSpPr>
          <p:cNvPr id="2" name="Овал 1"/>
          <p:cNvSpPr/>
          <p:nvPr/>
        </p:nvSpPr>
        <p:spPr>
          <a:xfrm>
            <a:off x="11656194" y="6248200"/>
            <a:ext cx="525496" cy="5227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4</a:t>
            </a:r>
          </a:p>
        </p:txBody>
      </p:sp>
      <p:sp>
        <p:nvSpPr>
          <p:cNvPr id="12" name="Прямоугольник с двумя скругленными противолежащими углами 11"/>
          <p:cNvSpPr/>
          <p:nvPr/>
        </p:nvSpPr>
        <p:spPr bwMode="auto">
          <a:xfrm>
            <a:off x="119125" y="1095431"/>
            <a:ext cx="3424940" cy="1005081"/>
          </a:xfrm>
          <a:prstGeom prst="round2DiagRect">
            <a:avLst/>
          </a:prstGeom>
          <a:solidFill>
            <a:srgbClr val="C00000"/>
          </a:solidFill>
          <a:ln w="9525" cap="sq" cmpd="sng" algn="ctr">
            <a:solidFill>
              <a:schemeClr val="tx1"/>
            </a:solidFill>
            <a:prstDash val="solid"/>
            <a:round/>
            <a:headEnd type="none" w="med" len="med"/>
            <a:tailEnd type="none" w="med" len="med"/>
          </a:ln>
          <a:effectLst/>
        </p:spPr>
        <p:txBody>
          <a:bodyPr/>
          <a:lstStyle/>
          <a:p>
            <a:pPr eaLnBrk="1" hangingPunct="1">
              <a:defRPr/>
            </a:pPr>
            <a:r>
              <a:rPr lang="ru-RU" b="1" dirty="0">
                <a:solidFill>
                  <a:schemeClr val="bg1"/>
                </a:solidFill>
                <a:latin typeface="Times New Roman" panose="02020603050405020304" pitchFamily="18" charset="0"/>
                <a:cs typeface="Times New Roman" panose="02020603050405020304" pitchFamily="18" charset="0"/>
              </a:rPr>
              <a:t>Изменение порядка предоставления государственной услуги</a:t>
            </a:r>
          </a:p>
        </p:txBody>
      </p:sp>
      <p:sp>
        <p:nvSpPr>
          <p:cNvPr id="14" name="Прямоугольник с двумя скругленными противолежащими углами 13"/>
          <p:cNvSpPr/>
          <p:nvPr/>
        </p:nvSpPr>
        <p:spPr bwMode="auto">
          <a:xfrm>
            <a:off x="3958258" y="1121953"/>
            <a:ext cx="3726013" cy="978559"/>
          </a:xfrm>
          <a:prstGeom prst="round2DiagRect">
            <a:avLst/>
          </a:prstGeom>
          <a:solidFill>
            <a:srgbClr val="C00000"/>
          </a:solidFill>
          <a:ln w="9525" cap="sq" cmpd="sng" algn="ctr">
            <a:solidFill>
              <a:schemeClr val="tx1"/>
            </a:solidFill>
            <a:prstDash val="solid"/>
            <a:round/>
            <a:headEnd type="none" w="med" len="med"/>
            <a:tailEnd type="none" w="med" len="med"/>
          </a:ln>
          <a:effectLst/>
        </p:spPr>
        <p:txBody>
          <a:bodyPr/>
          <a:lstStyle/>
          <a:p>
            <a:pPr eaLnBrk="1" hangingPunct="1">
              <a:defRPr/>
            </a:pPr>
            <a:r>
              <a:rPr lang="ru-RU" b="1" dirty="0">
                <a:solidFill>
                  <a:schemeClr val="bg1"/>
                </a:solidFill>
                <a:latin typeface="Times New Roman" panose="02020603050405020304" pitchFamily="18" charset="0"/>
                <a:cs typeface="Times New Roman" panose="02020603050405020304" pitchFamily="18" charset="0"/>
              </a:rPr>
              <a:t>Изменение перечня документов для предоставления государственной услуги</a:t>
            </a:r>
          </a:p>
        </p:txBody>
      </p:sp>
      <p:sp>
        <p:nvSpPr>
          <p:cNvPr id="17" name="Прямоугольник с двумя скругленными противолежащими углами 16"/>
          <p:cNvSpPr/>
          <p:nvPr/>
        </p:nvSpPr>
        <p:spPr bwMode="auto">
          <a:xfrm>
            <a:off x="8098464" y="1081361"/>
            <a:ext cx="3993732" cy="1019152"/>
          </a:xfrm>
          <a:prstGeom prst="round2DiagRect">
            <a:avLst/>
          </a:prstGeom>
          <a:solidFill>
            <a:srgbClr val="C00000"/>
          </a:solidFill>
          <a:ln w="9525" cap="sq" cmpd="sng" algn="ctr">
            <a:solidFill>
              <a:schemeClr val="tx1"/>
            </a:solidFill>
            <a:prstDash val="solid"/>
            <a:round/>
            <a:headEnd type="none" w="med" len="med"/>
            <a:tailEnd type="none" w="med" len="med"/>
          </a:ln>
          <a:effectLst/>
        </p:spPr>
        <p:txBody>
          <a:bodyPr/>
          <a:lstStyle/>
          <a:p>
            <a:pPr eaLnBrk="1" hangingPunct="1">
              <a:defRPr/>
            </a:pPr>
            <a:r>
              <a:rPr lang="ru-RU" b="1" dirty="0">
                <a:solidFill>
                  <a:schemeClr val="bg1"/>
                </a:solidFill>
                <a:latin typeface="Times New Roman" panose="02020603050405020304" pitchFamily="18" charset="0"/>
                <a:cs typeface="Times New Roman" panose="02020603050405020304" pitchFamily="18" charset="0"/>
              </a:rPr>
              <a:t>Изменение сроков предоставления государственной услуги и административных процедур </a:t>
            </a:r>
          </a:p>
        </p:txBody>
      </p:sp>
      <p:sp>
        <p:nvSpPr>
          <p:cNvPr id="29" name="Скругленный прямоугольник 29"/>
          <p:cNvSpPr>
            <a:spLocks noChangeArrowheads="1"/>
          </p:cNvSpPr>
          <p:nvPr/>
        </p:nvSpPr>
        <p:spPr bwMode="auto">
          <a:xfrm>
            <a:off x="903149" y="4786566"/>
            <a:ext cx="2682734" cy="1461633"/>
          </a:xfrm>
          <a:prstGeom prst="roundRect">
            <a:avLst>
              <a:gd name="adj" fmla="val 16667"/>
            </a:avLst>
          </a:prstGeom>
          <a:solidFill>
            <a:schemeClr val="bg1"/>
          </a:solidFill>
          <a:ln w="9525" cap="sq" algn="ctr">
            <a:solidFill>
              <a:srgbClr val="C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400" b="1" i="1" dirty="0">
                <a:solidFill>
                  <a:srgbClr val="FF0000"/>
                </a:solidFill>
                <a:latin typeface="Times New Roman" panose="02020603050405020304" pitchFamily="18" charset="0"/>
                <a:cs typeface="Times New Roman" panose="02020603050405020304" pitchFamily="18" charset="0"/>
              </a:rPr>
              <a:t>Изменен порядок внесения изменений в сведения, содержащиеся в государственном реестре опасных производственных объектов</a:t>
            </a:r>
          </a:p>
        </p:txBody>
      </p:sp>
      <p:sp>
        <p:nvSpPr>
          <p:cNvPr id="31" name="Скругленный прямоугольник 29"/>
          <p:cNvSpPr>
            <a:spLocks noChangeArrowheads="1"/>
          </p:cNvSpPr>
          <p:nvPr/>
        </p:nvSpPr>
        <p:spPr bwMode="auto">
          <a:xfrm>
            <a:off x="903149" y="2407501"/>
            <a:ext cx="2640916" cy="609365"/>
          </a:xfrm>
          <a:prstGeom prst="roundRect">
            <a:avLst>
              <a:gd name="adj" fmla="val 16667"/>
            </a:avLst>
          </a:prstGeom>
          <a:solidFill>
            <a:schemeClr val="bg1"/>
          </a:solidFill>
          <a:ln w="9525" cap="sq" algn="ctr">
            <a:solidFill>
              <a:srgbClr val="7030A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ru-RU" altLang="ru-RU" sz="1400" b="1" i="1" dirty="0">
                <a:solidFill>
                  <a:srgbClr val="7030A0"/>
                </a:solidFill>
                <a:latin typeface="Times New Roman" panose="02020603050405020304" pitchFamily="18" charset="0"/>
                <a:cs typeface="Times New Roman" panose="02020603050405020304" pitchFamily="18" charset="0"/>
              </a:rPr>
              <a:t>Введена процедура приостановки </a:t>
            </a:r>
            <a:r>
              <a:rPr lang="ru-RU" altLang="ru-RU" sz="1400" b="1" i="1" dirty="0" smtClean="0">
                <a:solidFill>
                  <a:srgbClr val="7030A0"/>
                </a:solidFill>
                <a:latin typeface="Times New Roman" panose="02020603050405020304" pitchFamily="18" charset="0"/>
                <a:cs typeface="Times New Roman" panose="02020603050405020304" pitchFamily="18" charset="0"/>
              </a:rPr>
              <a:t>госуслуги</a:t>
            </a:r>
            <a:endParaRPr lang="ru-RU" altLang="ru-RU" sz="1400" b="1" i="1" dirty="0">
              <a:solidFill>
                <a:srgbClr val="7030A0"/>
              </a:solidFill>
              <a:latin typeface="Times New Roman" panose="02020603050405020304" pitchFamily="18" charset="0"/>
              <a:cs typeface="Times New Roman" panose="02020603050405020304" pitchFamily="18" charset="0"/>
            </a:endParaRPr>
          </a:p>
        </p:txBody>
      </p:sp>
      <p:sp>
        <p:nvSpPr>
          <p:cNvPr id="32" name="Скругленный прямоугольник 29"/>
          <p:cNvSpPr>
            <a:spLocks noChangeArrowheads="1"/>
          </p:cNvSpPr>
          <p:nvPr/>
        </p:nvSpPr>
        <p:spPr bwMode="auto">
          <a:xfrm>
            <a:off x="903149" y="3519141"/>
            <a:ext cx="2640916" cy="788129"/>
          </a:xfrm>
          <a:prstGeom prst="roundRect">
            <a:avLst>
              <a:gd name="adj" fmla="val 16667"/>
            </a:avLst>
          </a:prstGeom>
          <a:solidFill>
            <a:schemeClr val="bg1"/>
          </a:solidFill>
          <a:ln w="9525" cap="sq" algn="ctr">
            <a:solidFill>
              <a:srgbClr val="7030A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ru-RU" altLang="ru-RU" sz="1400" b="1" i="1" dirty="0">
                <a:solidFill>
                  <a:srgbClr val="7030A0"/>
                </a:solidFill>
                <a:latin typeface="Times New Roman" panose="02020603050405020304" pitchFamily="18" charset="0"/>
                <a:cs typeface="Times New Roman" panose="02020603050405020304" pitchFamily="18" charset="0"/>
              </a:rPr>
              <a:t>Уточнены основания для отказа в предоставлении </a:t>
            </a:r>
            <a:r>
              <a:rPr lang="ru-RU" altLang="ru-RU" sz="1400" b="1" i="1" dirty="0" smtClean="0">
                <a:solidFill>
                  <a:srgbClr val="7030A0"/>
                </a:solidFill>
                <a:latin typeface="Times New Roman" panose="02020603050405020304" pitchFamily="18" charset="0"/>
                <a:cs typeface="Times New Roman" panose="02020603050405020304" pitchFamily="18" charset="0"/>
              </a:rPr>
              <a:t>госуслуги</a:t>
            </a:r>
            <a:endParaRPr lang="ru-RU" altLang="ru-RU" sz="1400" b="1" i="1" dirty="0">
              <a:solidFill>
                <a:srgbClr val="7030A0"/>
              </a:solidFill>
              <a:latin typeface="Times New Roman" panose="02020603050405020304" pitchFamily="18" charset="0"/>
              <a:cs typeface="Times New Roman" panose="02020603050405020304" pitchFamily="18" charset="0"/>
            </a:endParaRPr>
          </a:p>
        </p:txBody>
      </p:sp>
      <p:sp>
        <p:nvSpPr>
          <p:cNvPr id="33" name="Скругленный прямоугольник 29"/>
          <p:cNvSpPr>
            <a:spLocks noChangeArrowheads="1"/>
          </p:cNvSpPr>
          <p:nvPr/>
        </p:nvSpPr>
        <p:spPr bwMode="auto">
          <a:xfrm>
            <a:off x="4911556" y="2318120"/>
            <a:ext cx="2772715" cy="788129"/>
          </a:xfrm>
          <a:prstGeom prst="roundRect">
            <a:avLst>
              <a:gd name="adj" fmla="val 16667"/>
            </a:avLst>
          </a:prstGeom>
          <a:solidFill>
            <a:schemeClr val="bg1"/>
          </a:solidFill>
          <a:ln w="9525" cap="sq" algn="ctr">
            <a:solidFill>
              <a:srgbClr val="7030A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ru-RU" altLang="ru-RU" sz="1400" b="1" i="1" dirty="0">
                <a:solidFill>
                  <a:srgbClr val="7030A0"/>
                </a:solidFill>
                <a:latin typeface="Times New Roman" panose="02020603050405020304" pitchFamily="18" charset="0"/>
                <a:cs typeface="Times New Roman" panose="02020603050405020304" pitchFamily="18" charset="0"/>
              </a:rPr>
              <a:t>Дополнен перечень документов подтверждающих законное владение ОПО</a:t>
            </a:r>
          </a:p>
          <a:p>
            <a:pPr algn="ctr" eaLnBrk="1" hangingPunct="1">
              <a:spcBef>
                <a:spcPct val="0"/>
              </a:spcBef>
              <a:buFontTx/>
              <a:buNone/>
            </a:pPr>
            <a:endParaRPr lang="ru-RU" altLang="ru-RU" sz="1400" b="1" i="1" dirty="0">
              <a:solidFill>
                <a:srgbClr val="FF0000"/>
              </a:solidFill>
              <a:latin typeface="Times New Roman" panose="02020603050405020304" pitchFamily="18" charset="0"/>
              <a:cs typeface="Times New Roman" panose="02020603050405020304" pitchFamily="18" charset="0"/>
            </a:endParaRPr>
          </a:p>
        </p:txBody>
      </p:sp>
      <p:sp>
        <p:nvSpPr>
          <p:cNvPr id="34" name="Скругленный прямоугольник 29"/>
          <p:cNvSpPr>
            <a:spLocks noChangeArrowheads="1"/>
          </p:cNvSpPr>
          <p:nvPr/>
        </p:nvSpPr>
        <p:spPr bwMode="auto">
          <a:xfrm>
            <a:off x="4911556" y="3437237"/>
            <a:ext cx="2772715" cy="592075"/>
          </a:xfrm>
          <a:prstGeom prst="roundRect">
            <a:avLst>
              <a:gd name="adj" fmla="val 16667"/>
            </a:avLst>
          </a:prstGeom>
          <a:solidFill>
            <a:schemeClr val="bg1"/>
          </a:solidFill>
          <a:ln w="9525" cap="sq" algn="ctr">
            <a:solidFill>
              <a:srgbClr val="7030A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ru-RU" altLang="ru-RU" sz="1400" b="1" i="1" dirty="0">
                <a:solidFill>
                  <a:srgbClr val="7030A0"/>
                </a:solidFill>
                <a:latin typeface="Times New Roman" panose="02020603050405020304" pitchFamily="18" charset="0"/>
                <a:cs typeface="Times New Roman" panose="02020603050405020304" pitchFamily="18" charset="0"/>
              </a:rPr>
              <a:t>Установлены сроки предоставления </a:t>
            </a:r>
            <a:r>
              <a:rPr lang="ru-RU" altLang="ru-RU" sz="1400" b="1" i="1" dirty="0" smtClean="0">
                <a:solidFill>
                  <a:srgbClr val="7030A0"/>
                </a:solidFill>
                <a:latin typeface="Times New Roman" panose="02020603050405020304" pitchFamily="18" charset="0"/>
                <a:cs typeface="Times New Roman" panose="02020603050405020304" pitchFamily="18" charset="0"/>
              </a:rPr>
              <a:t>госуслуги</a:t>
            </a:r>
            <a:endParaRPr lang="ru-RU" altLang="ru-RU" sz="1400" b="1" i="1" dirty="0">
              <a:solidFill>
                <a:srgbClr val="7030A0"/>
              </a:solidFill>
              <a:latin typeface="Times New Roman" panose="02020603050405020304" pitchFamily="18" charset="0"/>
              <a:cs typeface="Times New Roman" panose="02020603050405020304" pitchFamily="18" charset="0"/>
            </a:endParaRPr>
          </a:p>
        </p:txBody>
      </p:sp>
      <p:sp>
        <p:nvSpPr>
          <p:cNvPr id="35" name="Скругленный прямоугольник 29"/>
          <p:cNvSpPr>
            <a:spLocks noChangeArrowheads="1"/>
          </p:cNvSpPr>
          <p:nvPr/>
        </p:nvSpPr>
        <p:spPr bwMode="auto">
          <a:xfrm>
            <a:off x="8801307" y="2312338"/>
            <a:ext cx="3244149" cy="1243675"/>
          </a:xfrm>
          <a:prstGeom prst="roundRect">
            <a:avLst>
              <a:gd name="adj" fmla="val 16667"/>
            </a:avLst>
          </a:prstGeom>
          <a:solidFill>
            <a:schemeClr val="bg1"/>
          </a:solidFill>
          <a:ln w="9525" cap="sq" algn="ctr">
            <a:solidFill>
              <a:srgbClr val="7030A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defRPr/>
            </a:pPr>
            <a:r>
              <a:rPr lang="ru-RU" altLang="ru-RU" sz="1400" b="1" i="1" dirty="0">
                <a:solidFill>
                  <a:srgbClr val="7030A0"/>
                </a:solidFill>
                <a:latin typeface="Times New Roman" panose="02020603050405020304" pitchFamily="18" charset="0"/>
                <a:cs typeface="Times New Roman" panose="02020603050405020304" pitchFamily="18" charset="0"/>
              </a:rPr>
              <a:t>Уточнены сведения о зданиях и сооружениях в случаях отсутствии проектной документации, либо отсутствии раздела «Технологические решения» </a:t>
            </a:r>
          </a:p>
        </p:txBody>
      </p:sp>
      <p:sp>
        <p:nvSpPr>
          <p:cNvPr id="36" name="Скругленный прямоугольник 29"/>
          <p:cNvSpPr>
            <a:spLocks noChangeArrowheads="1"/>
          </p:cNvSpPr>
          <p:nvPr/>
        </p:nvSpPr>
        <p:spPr bwMode="auto">
          <a:xfrm>
            <a:off x="8801307" y="3800413"/>
            <a:ext cx="3244149" cy="617188"/>
          </a:xfrm>
          <a:prstGeom prst="roundRect">
            <a:avLst>
              <a:gd name="adj" fmla="val 16667"/>
            </a:avLst>
          </a:prstGeom>
          <a:solidFill>
            <a:schemeClr val="bg1"/>
          </a:solidFill>
          <a:ln w="9525" cap="sq" algn="ctr">
            <a:solidFill>
              <a:srgbClr val="7030A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ru-RU" altLang="ru-RU" sz="1400" b="1" i="1" dirty="0">
                <a:solidFill>
                  <a:srgbClr val="7030A0"/>
                </a:solidFill>
                <a:latin typeface="Times New Roman" panose="02020603050405020304" pitchFamily="18" charset="0"/>
                <a:cs typeface="Times New Roman" panose="02020603050405020304" pitchFamily="18" charset="0"/>
              </a:rPr>
              <a:t>Скорректированы сроки административных процедур</a:t>
            </a:r>
          </a:p>
        </p:txBody>
      </p:sp>
      <p:sp>
        <p:nvSpPr>
          <p:cNvPr id="37" name="Скругленный прямоугольник 29"/>
          <p:cNvSpPr>
            <a:spLocks noChangeArrowheads="1"/>
          </p:cNvSpPr>
          <p:nvPr/>
        </p:nvSpPr>
        <p:spPr bwMode="auto">
          <a:xfrm>
            <a:off x="4332229" y="4786566"/>
            <a:ext cx="2559459" cy="1461633"/>
          </a:xfrm>
          <a:prstGeom prst="roundRect">
            <a:avLst>
              <a:gd name="adj" fmla="val 16667"/>
            </a:avLst>
          </a:prstGeom>
          <a:solidFill>
            <a:schemeClr val="bg1"/>
          </a:solidFill>
          <a:ln w="9525" cap="sq" algn="ctr">
            <a:solidFill>
              <a:srgbClr val="C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ru-RU" altLang="ru-RU" sz="1400" b="1" i="1" dirty="0">
                <a:solidFill>
                  <a:srgbClr val="FF0000"/>
                </a:solidFill>
                <a:latin typeface="Times New Roman" panose="02020603050405020304" pitchFamily="18" charset="0"/>
                <a:cs typeface="Times New Roman" panose="02020603050405020304" pitchFamily="18" charset="0"/>
              </a:rPr>
              <a:t>Информирование о прекращении эксплуатации ОПО в связи с передачей прав владения, пользования или распоряжения ОПО</a:t>
            </a:r>
          </a:p>
        </p:txBody>
      </p:sp>
      <p:cxnSp>
        <p:nvCxnSpPr>
          <p:cNvPr id="5" name="Прямая соединительная линия 4"/>
          <p:cNvCxnSpPr/>
          <p:nvPr/>
        </p:nvCxnSpPr>
        <p:spPr>
          <a:xfrm flipH="1">
            <a:off x="242073" y="2100512"/>
            <a:ext cx="17809" cy="344041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flipH="1">
            <a:off x="4089343" y="2100512"/>
            <a:ext cx="4323" cy="166297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a:off x="8236754" y="2100512"/>
            <a:ext cx="10929" cy="200849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a:endCxn id="36" idx="1"/>
          </p:cNvCxnSpPr>
          <p:nvPr/>
        </p:nvCxnSpPr>
        <p:spPr>
          <a:xfrm>
            <a:off x="8233872" y="4109007"/>
            <a:ext cx="56743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8233871" y="2945389"/>
            <a:ext cx="56743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flipV="1">
            <a:off x="4092225" y="3763483"/>
            <a:ext cx="817890" cy="220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p:cNvCxnSpPr/>
          <p:nvPr/>
        </p:nvCxnSpPr>
        <p:spPr>
          <a:xfrm>
            <a:off x="4092225" y="2682729"/>
            <a:ext cx="817890" cy="566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p:cNvCxnSpPr>
            <a:endCxn id="31" idx="1"/>
          </p:cNvCxnSpPr>
          <p:nvPr/>
        </p:nvCxnSpPr>
        <p:spPr>
          <a:xfrm flipV="1">
            <a:off x="250977" y="2712184"/>
            <a:ext cx="652172" cy="157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p:cNvCxnSpPr/>
          <p:nvPr/>
        </p:nvCxnSpPr>
        <p:spPr>
          <a:xfrm flipV="1">
            <a:off x="259882" y="3906612"/>
            <a:ext cx="641825" cy="659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4" name="Прямая соединительная линия 73"/>
          <p:cNvCxnSpPr>
            <a:endCxn id="29" idx="1"/>
          </p:cNvCxnSpPr>
          <p:nvPr/>
        </p:nvCxnSpPr>
        <p:spPr>
          <a:xfrm flipV="1">
            <a:off x="219328" y="5517383"/>
            <a:ext cx="683821" cy="862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75"/>
          <p:cNvCxnSpPr>
            <a:stCxn id="29" idx="3"/>
            <a:endCxn id="37" idx="1"/>
          </p:cNvCxnSpPr>
          <p:nvPr/>
        </p:nvCxnSpPr>
        <p:spPr>
          <a:xfrm>
            <a:off x="3585883" y="5517383"/>
            <a:ext cx="74634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9275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3" name="Прямоугольник 12"/>
          <p:cNvSpPr/>
          <p:nvPr/>
        </p:nvSpPr>
        <p:spPr>
          <a:xfrm>
            <a:off x="1735666" y="6597650"/>
            <a:ext cx="9313333" cy="128586"/>
          </a:xfrm>
          <a:prstGeom prst="rect">
            <a:avLst/>
          </a:prstGeom>
          <a:solidFill>
            <a:schemeClr val="bg1">
              <a:alpha val="64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endParaRPr lang="ru-RU" altLang="ru-RU">
              <a:solidFill>
                <a:srgbClr val="000000"/>
              </a:solidFill>
              <a:effectLst>
                <a:outerShdw blurRad="38100" dist="38100" dir="2700000" algn="tl">
                  <a:srgbClr val="C0C0C0"/>
                </a:outerShdw>
              </a:effectLst>
              <a:cs typeface="Times New Roman" panose="02020603050405020304" pitchFamily="18" charset="0"/>
            </a:endParaRPr>
          </a:p>
        </p:txBody>
      </p:sp>
      <p:sp>
        <p:nvSpPr>
          <p:cNvPr id="21507" name="Заголовок 1"/>
          <p:cNvSpPr txBox="1">
            <a:spLocks/>
          </p:cNvSpPr>
          <p:nvPr/>
        </p:nvSpPr>
        <p:spPr bwMode="auto">
          <a:xfrm>
            <a:off x="1143000" y="0"/>
            <a:ext cx="9906000" cy="889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7" tIns="36004" rIns="72007" bIns="36004"/>
          <a:lstStyle>
            <a:lvl1pPr defTabSz="719138">
              <a:lnSpc>
                <a:spcPct val="90000"/>
              </a:lnSpc>
              <a:spcBef>
                <a:spcPts val="1000"/>
              </a:spcBef>
              <a:buFont typeface="Arial" panose="020B0604020202020204" pitchFamily="34" charset="0"/>
              <a:buChar char="•"/>
              <a:tabLst>
                <a:tab pos="9672638" algn="l"/>
              </a:tabLst>
              <a:defRPr sz="2800">
                <a:solidFill>
                  <a:schemeClr val="tx1"/>
                </a:solidFill>
                <a:latin typeface="Calibri" panose="020F0502020204030204" pitchFamily="34" charset="0"/>
              </a:defRPr>
            </a:lvl1pPr>
            <a:lvl2pPr marL="742950" indent="-285750" defTabSz="719138">
              <a:lnSpc>
                <a:spcPct val="90000"/>
              </a:lnSpc>
              <a:spcBef>
                <a:spcPts val="500"/>
              </a:spcBef>
              <a:buFont typeface="Arial" panose="020B0604020202020204" pitchFamily="34" charset="0"/>
              <a:buChar char="•"/>
              <a:tabLst>
                <a:tab pos="9672638" algn="l"/>
              </a:tabLst>
              <a:defRPr sz="2400">
                <a:solidFill>
                  <a:schemeClr val="tx1"/>
                </a:solidFill>
                <a:latin typeface="Calibri" panose="020F0502020204030204" pitchFamily="34" charset="0"/>
              </a:defRPr>
            </a:lvl2pPr>
            <a:lvl3pPr marL="1143000" indent="-228600" defTabSz="719138">
              <a:lnSpc>
                <a:spcPct val="90000"/>
              </a:lnSpc>
              <a:spcBef>
                <a:spcPts val="500"/>
              </a:spcBef>
              <a:buFont typeface="Arial" panose="020B0604020202020204" pitchFamily="34" charset="0"/>
              <a:buChar char="•"/>
              <a:tabLst>
                <a:tab pos="9672638" algn="l"/>
              </a:tabLst>
              <a:defRPr sz="2000">
                <a:solidFill>
                  <a:schemeClr val="tx1"/>
                </a:solidFill>
                <a:latin typeface="Calibri" panose="020F0502020204030204" pitchFamily="34" charset="0"/>
              </a:defRPr>
            </a:lvl3pPr>
            <a:lvl4pPr marL="1600200" indent="-228600" defTabSz="719138">
              <a:lnSpc>
                <a:spcPct val="90000"/>
              </a:lnSpc>
              <a:spcBef>
                <a:spcPts val="500"/>
              </a:spcBef>
              <a:buFont typeface="Arial" panose="020B0604020202020204" pitchFamily="34" charset="0"/>
              <a:buChar char="•"/>
              <a:tabLst>
                <a:tab pos="9672638" algn="l"/>
              </a:tabLst>
              <a:defRPr sz="2000">
                <a:solidFill>
                  <a:schemeClr val="tx1"/>
                </a:solidFill>
                <a:latin typeface="Calibri" panose="020F0502020204030204" pitchFamily="34" charset="0"/>
              </a:defRPr>
            </a:lvl4pPr>
            <a:lvl5pPr marL="2057400" indent="-228600" defTabSz="719138">
              <a:lnSpc>
                <a:spcPct val="90000"/>
              </a:lnSpc>
              <a:spcBef>
                <a:spcPts val="500"/>
              </a:spcBef>
              <a:buFont typeface="Arial" panose="020B0604020202020204" pitchFamily="34" charset="0"/>
              <a:buChar char="•"/>
              <a:tabLst>
                <a:tab pos="9672638" algn="l"/>
              </a:tabLst>
              <a:defRPr sz="2000">
                <a:solidFill>
                  <a:schemeClr val="tx1"/>
                </a:solidFill>
                <a:latin typeface="Calibri" panose="020F0502020204030204" pitchFamily="34" charset="0"/>
              </a:defRPr>
            </a:lvl5pPr>
            <a:lvl6pPr marL="25146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6pPr>
            <a:lvl7pPr marL="29718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7pPr>
            <a:lvl8pPr marL="34290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8pPr>
            <a:lvl9pPr marL="38862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9pPr>
          </a:lstStyle>
          <a:p>
            <a:pPr algn="r">
              <a:lnSpc>
                <a:spcPct val="100000"/>
              </a:lnSpc>
              <a:spcBef>
                <a:spcPct val="0"/>
              </a:spcBef>
              <a:buFontTx/>
              <a:buNone/>
            </a:pPr>
            <a:r>
              <a:rPr lang="ru-RU" altLang="ru-RU" sz="4500">
                <a:solidFill>
                  <a:srgbClr val="FFC000"/>
                </a:solidFill>
                <a:latin typeface="Times New Roman" panose="02020603050405020304" pitchFamily="18" charset="0"/>
              </a:rPr>
              <a:t/>
            </a:r>
            <a:br>
              <a:rPr lang="ru-RU" altLang="ru-RU" sz="4500">
                <a:solidFill>
                  <a:srgbClr val="FFC000"/>
                </a:solidFill>
                <a:latin typeface="Times New Roman" panose="02020603050405020304" pitchFamily="18" charset="0"/>
              </a:rPr>
            </a:br>
            <a:endParaRPr lang="ru-RU" altLang="ru-RU" sz="600">
              <a:solidFill>
                <a:srgbClr val="EEECE1"/>
              </a:solidFill>
              <a:latin typeface="Calibri Light" panose="020F0302020204030204" pitchFamily="34" charset="0"/>
            </a:endParaRPr>
          </a:p>
        </p:txBody>
      </p:sp>
      <p:pic>
        <p:nvPicPr>
          <p:cNvPr id="21508" name="Рисунок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0"/>
            <a:ext cx="12192000" cy="104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descr="Ростехнадзор"/>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46" y="-69340"/>
            <a:ext cx="630331" cy="738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785778" y="29543"/>
            <a:ext cx="4446624" cy="887422"/>
          </a:xfrm>
          <a:prstGeom prst="rect">
            <a:avLst/>
          </a:prstGeom>
          <a:noFill/>
        </p:spPr>
        <p:txBody>
          <a:bodyPr wrap="square">
            <a:spAutoFit/>
          </a:bodyPr>
          <a:lstStyle/>
          <a:p>
            <a:pPr>
              <a:defRPr/>
            </a:pPr>
            <a:r>
              <a:rPr lang="ru-RU" sz="1600" dirty="0" smtClean="0">
                <a:solidFill>
                  <a:schemeClr val="bg1"/>
                </a:solidFill>
                <a:effectLst>
                  <a:outerShdw blurRad="38100" dist="38100" dir="2700000" algn="tl">
                    <a:srgbClr val="000000">
                      <a:alpha val="43137"/>
                    </a:srgbClr>
                  </a:outerShdw>
                </a:effectLst>
              </a:rPr>
              <a:t>Федеральная служба по экологическому, технологическому и атомному надзору</a:t>
            </a:r>
          </a:p>
          <a:p>
            <a:pPr>
              <a:spcBef>
                <a:spcPts val="200"/>
              </a:spcBef>
              <a:defRPr/>
            </a:pPr>
            <a:r>
              <a:rPr lang="ru-RU" dirty="0" smtClean="0">
                <a:solidFill>
                  <a:schemeClr val="bg1"/>
                </a:solidFill>
                <a:effectLst>
                  <a:outerShdw blurRad="38100" dist="38100" dir="2700000" algn="tl">
                    <a:srgbClr val="000000">
                      <a:alpha val="43137"/>
                    </a:srgbClr>
                  </a:outerShdw>
                </a:effectLst>
              </a:rPr>
              <a:t>МТУ РОСТЕХНАДЗОРА</a:t>
            </a:r>
            <a:endParaRPr lang="ru-RU" dirty="0">
              <a:solidFill>
                <a:schemeClr val="bg1"/>
              </a:solidFill>
              <a:effectLst>
                <a:outerShdw blurRad="38100" dist="38100" dir="2700000" algn="tl">
                  <a:srgbClr val="000000">
                    <a:alpha val="43137"/>
                  </a:srgbClr>
                </a:outerShdw>
              </a:effectLst>
            </a:endParaRPr>
          </a:p>
        </p:txBody>
      </p:sp>
      <p:sp>
        <p:nvSpPr>
          <p:cNvPr id="21512" name="Text Box 4"/>
          <p:cNvSpPr txBox="1">
            <a:spLocks noChangeArrowheads="1"/>
          </p:cNvSpPr>
          <p:nvPr/>
        </p:nvSpPr>
        <p:spPr bwMode="auto">
          <a:xfrm>
            <a:off x="0" y="6457279"/>
            <a:ext cx="12192000" cy="32993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7287" tIns="53643" rIns="107287" bIns="5364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defRPr/>
            </a:pPr>
            <a:r>
              <a:rPr lang="ru-RU" sz="1600" dirty="0" smtClean="0">
                <a:solidFill>
                  <a:schemeClr val="bg1"/>
                </a:solidFill>
                <a:effectLst>
                  <a:outerShdw blurRad="38100" dist="38100" dir="2700000" algn="tl">
                    <a:srgbClr val="000000">
                      <a:alpha val="43137"/>
                    </a:srgbClr>
                  </a:outerShdw>
                </a:effectLst>
              </a:rPr>
              <a:t>18.03.2026</a:t>
            </a:r>
            <a:endParaRPr lang="ru-RU" sz="1600" dirty="0">
              <a:solidFill>
                <a:schemeClr val="bg1"/>
              </a:solidFill>
              <a:effectLst>
                <a:outerShdw blurRad="38100" dist="38100" dir="2700000" algn="tl">
                  <a:srgbClr val="000000">
                    <a:alpha val="43137"/>
                  </a:srgbClr>
                </a:outerShdw>
              </a:effectLst>
            </a:endParaRPr>
          </a:p>
        </p:txBody>
      </p:sp>
      <p:graphicFrame>
        <p:nvGraphicFramePr>
          <p:cNvPr id="7" name="Диаграмма 8"/>
          <p:cNvGraphicFramePr>
            <a:graphicFrameLocks noGrp="1"/>
          </p:cNvGraphicFramePr>
          <p:nvPr/>
        </p:nvGraphicFramePr>
        <p:xfrm>
          <a:off x="2147483647" y="2147483647"/>
          <a:ext cx="0" cy="0"/>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5361254" y="0"/>
            <a:ext cx="6563456" cy="707886"/>
          </a:xfrm>
          <a:prstGeom prst="rect">
            <a:avLst/>
          </a:prstGeom>
          <a:noFill/>
        </p:spPr>
        <p:txBody>
          <a:bodyPr wrap="square">
            <a:spAutoFit/>
          </a:bodyPr>
          <a:lstStyle/>
          <a:p>
            <a:pPr>
              <a:defRPr/>
            </a:pPr>
            <a:r>
              <a:rPr lang="ru-RU" sz="2000" dirty="0">
                <a:solidFill>
                  <a:schemeClr val="bg1"/>
                </a:solidFill>
                <a:effectLst>
                  <a:outerShdw blurRad="38100" dist="38100" dir="2700000" algn="tl">
                    <a:srgbClr val="000000">
                      <a:alpha val="43137"/>
                    </a:srgbClr>
                  </a:outerShdw>
                </a:effectLst>
              </a:rPr>
              <a:t>Отдел </a:t>
            </a:r>
            <a:r>
              <a:rPr lang="ru-RU" sz="2000" dirty="0" smtClean="0">
                <a:solidFill>
                  <a:schemeClr val="bg1"/>
                </a:solidFill>
                <a:effectLst>
                  <a:outerShdw blurRad="38100" dist="38100" dir="2700000" algn="tl">
                    <a:srgbClr val="000000">
                      <a:alpha val="43137"/>
                    </a:srgbClr>
                  </a:outerShdw>
                </a:effectLst>
              </a:rPr>
              <a:t>оценок, регистрации ОПО и лицензирования деятельности в области промышленной безопасности</a:t>
            </a:r>
            <a:endParaRPr lang="ru-RU" sz="2000" dirty="0">
              <a:solidFill>
                <a:schemeClr val="bg1"/>
              </a:solidFill>
              <a:effectLst>
                <a:outerShdw blurRad="38100" dist="38100" dir="2700000" algn="tl">
                  <a:srgbClr val="000000">
                    <a:alpha val="43137"/>
                  </a:srgbClr>
                </a:outerShdw>
              </a:effectLst>
            </a:endParaRPr>
          </a:p>
        </p:txBody>
      </p:sp>
      <p:sp>
        <p:nvSpPr>
          <p:cNvPr id="2" name="Овал 1"/>
          <p:cNvSpPr/>
          <p:nvPr/>
        </p:nvSpPr>
        <p:spPr>
          <a:xfrm>
            <a:off x="11656194" y="6248200"/>
            <a:ext cx="525496" cy="5227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5</a:t>
            </a:r>
          </a:p>
        </p:txBody>
      </p:sp>
      <p:graphicFrame>
        <p:nvGraphicFramePr>
          <p:cNvPr id="14" name="Таблица 13"/>
          <p:cNvGraphicFramePr>
            <a:graphicFrameLocks noGrp="1"/>
          </p:cNvGraphicFramePr>
          <p:nvPr>
            <p:extLst>
              <p:ext uri="{D42A27DB-BD31-4B8C-83A1-F6EECF244321}">
                <p14:modId xmlns:p14="http://schemas.microsoft.com/office/powerpoint/2010/main" val="4227812104"/>
              </p:ext>
            </p:extLst>
          </p:nvPr>
        </p:nvGraphicFramePr>
        <p:xfrm>
          <a:off x="145608" y="1015849"/>
          <a:ext cx="11866720" cy="5171375"/>
        </p:xfrm>
        <a:graphic>
          <a:graphicData uri="http://schemas.openxmlformats.org/drawingml/2006/table">
            <a:tbl>
              <a:tblPr firstRow="1" bandRow="1">
                <a:tableStyleId>{5C22544A-7EE6-4342-B048-85BDC9FD1C3A}</a:tableStyleId>
              </a:tblPr>
              <a:tblGrid>
                <a:gridCol w="535208"/>
                <a:gridCol w="5007715"/>
                <a:gridCol w="558642"/>
                <a:gridCol w="5765155"/>
              </a:tblGrid>
              <a:tr h="1083145">
                <a:tc>
                  <a:txBody>
                    <a:bodyPr/>
                    <a:lstStyle/>
                    <a:p>
                      <a:endParaRPr lang="ru-RU" sz="1800" dirty="0"/>
                    </a:p>
                  </a:txBody>
                  <a:tcPr marL="91435" marR="91435" marT="45709" marB="45709">
                    <a:solidFill>
                      <a:schemeClr val="bg1"/>
                    </a:solidFill>
                  </a:tcPr>
                </a:tc>
                <a:tc>
                  <a:txBody>
                    <a:bodyPr/>
                    <a:lstStyle/>
                    <a:p>
                      <a:pPr algn="ctr"/>
                      <a:r>
                        <a:rPr lang="ru-RU" sz="1400" b="0" dirty="0" smtClean="0">
                          <a:solidFill>
                            <a:schemeClr val="tx1"/>
                          </a:solidFill>
                          <a:latin typeface="Arial Black" panose="020B0A04020102020204" pitchFamily="34" charset="0"/>
                        </a:rPr>
                        <a:t>Административные процедуры                            согласно административному регламенту                         (приказ Ростехнадзора от 08.04.2019 № 140)</a:t>
                      </a:r>
                      <a:endParaRPr lang="ru-RU" sz="1400" b="0" dirty="0">
                        <a:solidFill>
                          <a:schemeClr val="tx1"/>
                        </a:solidFill>
                        <a:latin typeface="Arial Black" panose="020B0A04020102020204" pitchFamily="34" charset="0"/>
                      </a:endParaRPr>
                    </a:p>
                  </a:txBody>
                  <a:tcPr marL="91435" marR="91435" marT="45709" marB="45709">
                    <a:solidFill>
                      <a:schemeClr val="bg1"/>
                    </a:solidFill>
                  </a:tcPr>
                </a:tc>
                <a:tc>
                  <a:txBody>
                    <a:bodyPr/>
                    <a:lstStyle/>
                    <a:p>
                      <a:endParaRPr lang="ru-RU" sz="1800" dirty="0"/>
                    </a:p>
                  </a:txBody>
                  <a:tcPr marL="91435" marR="91435" marT="45709" marB="45709">
                    <a:solidFill>
                      <a:schemeClr val="bg1"/>
                    </a:solidFill>
                  </a:tcPr>
                </a:tc>
                <a:tc>
                  <a:txBody>
                    <a:bodyPr/>
                    <a:lstStyle/>
                    <a:p>
                      <a:pPr algn="ctr"/>
                      <a:r>
                        <a:rPr lang="ru-RU" sz="1400" b="0" dirty="0" smtClean="0">
                          <a:solidFill>
                            <a:srgbClr val="C00000"/>
                          </a:solidFill>
                          <a:latin typeface="Arial Black" panose="020B0A04020102020204" pitchFamily="34" charset="0"/>
                        </a:rPr>
                        <a:t>Административные процедуры                                      согласно постановлению Правительства                   Российской Федерации от 03.09.2025 № 1363</a:t>
                      </a:r>
                      <a:endParaRPr lang="ru-RU" sz="1400" b="0" dirty="0">
                        <a:solidFill>
                          <a:srgbClr val="C00000"/>
                        </a:solidFill>
                        <a:latin typeface="Arial Black" panose="020B0A04020102020204" pitchFamily="34" charset="0"/>
                      </a:endParaRPr>
                    </a:p>
                  </a:txBody>
                  <a:tcPr marL="91435" marR="91435" marT="45709" marB="45709">
                    <a:solidFill>
                      <a:schemeClr val="bg1"/>
                    </a:solidFill>
                  </a:tcPr>
                </a:tc>
              </a:tr>
              <a:tr h="399896">
                <a:tc>
                  <a:txBody>
                    <a:bodyPr/>
                    <a:lstStyle/>
                    <a:p>
                      <a:pPr algn="ctr"/>
                      <a:r>
                        <a:rPr lang="ru-RU" sz="1200" b="1" dirty="0" smtClean="0">
                          <a:latin typeface="Times New Roman" panose="02020603050405020304" pitchFamily="18" charset="0"/>
                          <a:cs typeface="Times New Roman" panose="02020603050405020304" pitchFamily="18" charset="0"/>
                        </a:rPr>
                        <a:t>1.</a:t>
                      </a:r>
                      <a:endParaRPr lang="ru-RU" sz="1200" b="1" dirty="0">
                        <a:latin typeface="Times New Roman" panose="02020603050405020304" pitchFamily="18" charset="0"/>
                        <a:cs typeface="Times New Roman" panose="02020603050405020304" pitchFamily="18" charset="0"/>
                      </a:endParaRPr>
                    </a:p>
                  </a:txBody>
                  <a:tcPr marL="91435" marR="91435" marT="45709" marB="45709"/>
                </a:tc>
                <a:tc>
                  <a:txBody>
                    <a:bodyPr/>
                    <a:lstStyle/>
                    <a:p>
                      <a:r>
                        <a:rPr lang="ru-RU" sz="1000" b="1" dirty="0" smtClean="0">
                          <a:latin typeface="Times New Roman" panose="02020603050405020304" pitchFamily="18" charset="0"/>
                          <a:cs typeface="Times New Roman" panose="02020603050405020304" pitchFamily="18" charset="0"/>
                        </a:rPr>
                        <a:t>Прием заявления и комплекта документов, регистрация заявления в системе делопроизводств</a:t>
                      </a:r>
                    </a:p>
                  </a:txBody>
                  <a:tcPr marL="91435" marR="91435" marT="45709" marB="45709"/>
                </a:tc>
                <a:tc>
                  <a:txBody>
                    <a:bodyPr/>
                    <a:lstStyle/>
                    <a:p>
                      <a:pPr algn="ctr"/>
                      <a:r>
                        <a:rPr lang="ru-RU" sz="1200" b="1" dirty="0" smtClean="0">
                          <a:solidFill>
                            <a:srgbClr val="C00000"/>
                          </a:solidFill>
                          <a:latin typeface="Times New Roman" panose="02020603050405020304" pitchFamily="18" charset="0"/>
                          <a:cs typeface="Times New Roman" panose="02020603050405020304" pitchFamily="18" charset="0"/>
                        </a:rPr>
                        <a:t>1.</a:t>
                      </a:r>
                      <a:endParaRPr lang="ru-RU" sz="1200" b="1" dirty="0">
                        <a:solidFill>
                          <a:srgbClr val="C00000"/>
                        </a:solidFill>
                        <a:latin typeface="Times New Roman" panose="02020603050405020304" pitchFamily="18" charset="0"/>
                        <a:cs typeface="Times New Roman" panose="02020603050405020304" pitchFamily="18" charset="0"/>
                      </a:endParaRPr>
                    </a:p>
                  </a:txBody>
                  <a:tcPr marL="91435" marR="91435" marT="45709" marB="45709"/>
                </a:tc>
                <a:tc>
                  <a:txBody>
                    <a:bodyPr/>
                    <a:lstStyle/>
                    <a:p>
                      <a:pPr algn="just"/>
                      <a:r>
                        <a:rPr lang="ru-RU" sz="1000" b="1" i="1" dirty="0" smtClean="0">
                          <a:solidFill>
                            <a:srgbClr val="C00000"/>
                          </a:solidFill>
                          <a:latin typeface="Times New Roman" panose="02020603050405020304" pitchFamily="18" charset="0"/>
                          <a:cs typeface="Times New Roman" panose="02020603050405020304" pitchFamily="18" charset="0"/>
                        </a:rPr>
                        <a:t> Регистрирует поступившее заявление о регистрации объекта (заявление о внесении изменений в сведения, исключения)</a:t>
                      </a:r>
                    </a:p>
                  </a:txBody>
                  <a:tcPr marL="91435" marR="91435" marT="45709" marB="45709"/>
                </a:tc>
              </a:tr>
              <a:tr h="1083145">
                <a:tc>
                  <a:txBody>
                    <a:bodyPr/>
                    <a:lstStyle/>
                    <a:p>
                      <a:pPr algn="ctr"/>
                      <a:r>
                        <a:rPr lang="ru-RU" sz="1200" b="1" dirty="0" smtClean="0">
                          <a:latin typeface="Times New Roman" panose="02020603050405020304" pitchFamily="18" charset="0"/>
                          <a:cs typeface="Times New Roman" panose="02020603050405020304" pitchFamily="18" charset="0"/>
                        </a:rPr>
                        <a:t>2.</a:t>
                      </a:r>
                      <a:endParaRPr lang="ru-RU" sz="1200" b="1" dirty="0">
                        <a:latin typeface="Times New Roman" panose="02020603050405020304" pitchFamily="18" charset="0"/>
                        <a:cs typeface="Times New Roman" panose="02020603050405020304" pitchFamily="18" charset="0"/>
                      </a:endParaRPr>
                    </a:p>
                  </a:txBody>
                  <a:tcPr marL="91435" marR="91435" marT="45709" marB="45709"/>
                </a:tc>
                <a:tc>
                  <a:txBody>
                    <a:bodyPr/>
                    <a:lstStyle/>
                    <a:p>
                      <a:r>
                        <a:rPr lang="ru-RU" sz="1000" b="1" dirty="0" smtClean="0">
                          <a:latin typeface="Times New Roman" panose="02020603050405020304" pitchFamily="18" charset="0"/>
                          <a:cs typeface="Times New Roman" panose="02020603050405020304" pitchFamily="18" charset="0"/>
                        </a:rPr>
                        <a:t>Предварительное рассмотрение заявления и комплекта документов и принятие решения по результатам предварительного рассмотрения</a:t>
                      </a:r>
                    </a:p>
                    <a:p>
                      <a:endParaRPr lang="ru-RU" sz="1000" b="1" dirty="0">
                        <a:latin typeface="Times New Roman" panose="02020603050405020304" pitchFamily="18" charset="0"/>
                        <a:cs typeface="Times New Roman" panose="02020603050405020304" pitchFamily="18" charset="0"/>
                      </a:endParaRPr>
                    </a:p>
                  </a:txBody>
                  <a:tcPr marL="91435" marR="91435" marT="45709" marB="45709"/>
                </a:tc>
                <a:tc>
                  <a:txBody>
                    <a:bodyPr/>
                    <a:lstStyle/>
                    <a:p>
                      <a:pPr algn="ctr"/>
                      <a:r>
                        <a:rPr lang="ru-RU" sz="1200" b="1" dirty="0" smtClean="0">
                          <a:solidFill>
                            <a:srgbClr val="C00000"/>
                          </a:solidFill>
                          <a:latin typeface="Times New Roman" panose="02020603050405020304" pitchFamily="18" charset="0"/>
                          <a:cs typeface="Times New Roman" panose="02020603050405020304" pitchFamily="18" charset="0"/>
                        </a:rPr>
                        <a:t>2.</a:t>
                      </a:r>
                      <a:endParaRPr lang="ru-RU" sz="1200" b="1" dirty="0">
                        <a:solidFill>
                          <a:srgbClr val="C00000"/>
                        </a:solidFill>
                        <a:latin typeface="Times New Roman" panose="02020603050405020304" pitchFamily="18" charset="0"/>
                        <a:cs typeface="Times New Roman" panose="02020603050405020304" pitchFamily="18" charset="0"/>
                      </a:endParaRPr>
                    </a:p>
                  </a:txBody>
                  <a:tcPr marL="91435" marR="91435" marT="45709" marB="45709"/>
                </a:tc>
                <a:tc>
                  <a:txBody>
                    <a:bodyPr/>
                    <a:lstStyle/>
                    <a:p>
                      <a:pPr algn="just"/>
                      <a:r>
                        <a:rPr lang="ru-RU" sz="1000" b="1" i="1" dirty="0" smtClean="0">
                          <a:solidFill>
                            <a:srgbClr val="C00000"/>
                          </a:solidFill>
                          <a:latin typeface="Times New Roman" panose="02020603050405020304" pitchFamily="18" charset="0"/>
                          <a:cs typeface="Times New Roman" panose="02020603050405020304" pitchFamily="18" charset="0"/>
                        </a:rPr>
                        <a:t>Проводит проверку заявления о регистрации объекта (заявления о внесении изменений в сведения, заявления об исключении) и прилагаемых к нему документов и сведений на предмет их полноты и достоверности, в том числе посредством получения документов и сведений в рамках межведомственного информационного взаимодействия с использованием единой системы межведомственного электронного взаимодействия;</a:t>
                      </a:r>
                    </a:p>
                  </a:txBody>
                  <a:tcPr marL="91435" marR="91435" marT="45709" marB="45709"/>
                </a:tc>
              </a:tr>
              <a:tr h="2605189">
                <a:tc>
                  <a:txBody>
                    <a:bodyPr/>
                    <a:lstStyle/>
                    <a:p>
                      <a:pPr algn="ctr"/>
                      <a:r>
                        <a:rPr lang="ru-RU" sz="1200" b="1" dirty="0" smtClean="0">
                          <a:solidFill>
                            <a:schemeClr val="tx1"/>
                          </a:solidFill>
                          <a:latin typeface="Times New Roman" panose="02020603050405020304" pitchFamily="18" charset="0"/>
                          <a:cs typeface="Times New Roman" panose="02020603050405020304" pitchFamily="18" charset="0"/>
                        </a:rPr>
                        <a:t>3.</a:t>
                      </a:r>
                      <a:endParaRPr lang="ru-RU" sz="1200" b="1" dirty="0">
                        <a:solidFill>
                          <a:schemeClr val="tx1"/>
                        </a:solidFill>
                        <a:latin typeface="Times New Roman" panose="02020603050405020304" pitchFamily="18" charset="0"/>
                        <a:cs typeface="Times New Roman" panose="02020603050405020304" pitchFamily="18" charset="0"/>
                      </a:endParaRPr>
                    </a:p>
                  </a:txBody>
                  <a:tcPr marL="91435" marR="91435" marT="45709" marB="45709"/>
                </a:tc>
                <a:tc>
                  <a:txBody>
                    <a:bodyPr/>
                    <a:lstStyle/>
                    <a:p>
                      <a:r>
                        <a:rPr lang="ru-RU" sz="1000" b="1" dirty="0" smtClean="0">
                          <a:latin typeface="Times New Roman" panose="02020603050405020304" pitchFamily="18" charset="0"/>
                          <a:cs typeface="Times New Roman" panose="02020603050405020304" pitchFamily="18" charset="0"/>
                        </a:rPr>
                        <a:t>Основанием для отказа в предоставлении государственной услуги являются:</a:t>
                      </a:r>
                    </a:p>
                    <a:p>
                      <a:endParaRPr lang="ru-RU" sz="1000" b="1" dirty="0" smtClean="0">
                        <a:latin typeface="Times New Roman" panose="02020603050405020304" pitchFamily="18" charset="0"/>
                        <a:cs typeface="Times New Roman" panose="02020603050405020304" pitchFamily="18" charset="0"/>
                      </a:endParaRPr>
                    </a:p>
                    <a:p>
                      <a:pPr algn="just"/>
                      <a:r>
                        <a:rPr lang="ru-RU" sz="1000" b="1" dirty="0" smtClean="0">
                          <a:latin typeface="Times New Roman" panose="02020603050405020304" pitchFamily="18" charset="0"/>
                          <a:cs typeface="Times New Roman" panose="02020603050405020304" pitchFamily="18" charset="0"/>
                        </a:rPr>
                        <a:t>несоответствие информации, представленной заявителем, сведениям, находящимся в распоряжении органа, предоставляющего государственную услугу, и (или) полученным на основании межведомственных запросов;</a:t>
                      </a:r>
                    </a:p>
                    <a:p>
                      <a:pPr marL="0" indent="0" algn="just">
                        <a:buFontTx/>
                        <a:buNone/>
                      </a:pPr>
                      <a:endParaRPr lang="ru-RU" sz="1000" b="1" dirty="0" smtClean="0">
                        <a:latin typeface="Times New Roman" panose="02020603050405020304" pitchFamily="18" charset="0"/>
                        <a:cs typeface="Times New Roman" panose="02020603050405020304" pitchFamily="18" charset="0"/>
                      </a:endParaRPr>
                    </a:p>
                    <a:p>
                      <a:pPr marL="0" indent="0" algn="just">
                        <a:buFontTx/>
                        <a:buNone/>
                      </a:pPr>
                      <a:r>
                        <a:rPr lang="ru-RU" sz="1000" b="1" dirty="0" smtClean="0">
                          <a:latin typeface="Times New Roman" panose="02020603050405020304" pitchFamily="18" charset="0"/>
                          <a:cs typeface="Times New Roman" panose="02020603050405020304" pitchFamily="18" charset="0"/>
                        </a:rPr>
                        <a:t>представление комплекта документов не в полном объеме и (или) оформление заявления с нарушением требований Административного регламента;</a:t>
                      </a:r>
                    </a:p>
                    <a:p>
                      <a:pPr algn="just"/>
                      <a:endParaRPr lang="ru-RU" sz="1000" b="1" dirty="0" smtClean="0">
                        <a:latin typeface="Times New Roman" panose="02020603050405020304" pitchFamily="18" charset="0"/>
                        <a:cs typeface="Times New Roman" panose="02020603050405020304" pitchFamily="18" charset="0"/>
                      </a:endParaRPr>
                    </a:p>
                    <a:p>
                      <a:pPr algn="just"/>
                      <a:r>
                        <a:rPr lang="ru-RU" sz="1000" b="1" dirty="0" smtClean="0">
                          <a:latin typeface="Times New Roman" panose="02020603050405020304" pitchFamily="18" charset="0"/>
                          <a:cs typeface="Times New Roman" panose="02020603050405020304" pitchFamily="18" charset="0"/>
                        </a:rPr>
                        <a:t>несоответствие сведений, содержащихся в документах, предусмотренных Административным регламентом, сведениям, указанным в заявлении.</a:t>
                      </a:r>
                    </a:p>
                    <a:p>
                      <a:pPr algn="just"/>
                      <a:endParaRPr lang="ru-RU" sz="1000" b="1" dirty="0" smtClean="0">
                        <a:latin typeface="Times New Roman" panose="02020603050405020304" pitchFamily="18" charset="0"/>
                        <a:cs typeface="Times New Roman" panose="02020603050405020304" pitchFamily="18" charset="0"/>
                      </a:endParaRPr>
                    </a:p>
                    <a:p>
                      <a:pPr algn="just"/>
                      <a:r>
                        <a:rPr lang="ru-RU" sz="1000" b="1" i="1" dirty="0" smtClean="0">
                          <a:solidFill>
                            <a:srgbClr val="FF3300"/>
                          </a:solidFill>
                          <a:latin typeface="Times New Roman" panose="02020603050405020304" pitchFamily="18" charset="0"/>
                          <a:cs typeface="Times New Roman" panose="02020603050405020304" pitchFamily="18" charset="0"/>
                        </a:rPr>
                        <a:t>Положения Административного регламента не предусматривали процедуру приостановки предоставления государственной услуги!</a:t>
                      </a:r>
                    </a:p>
                  </a:txBody>
                  <a:tcPr marL="91435" marR="91435" marT="45709" marB="45709"/>
                </a:tc>
                <a:tc>
                  <a:txBody>
                    <a:bodyPr/>
                    <a:lstStyle/>
                    <a:p>
                      <a:pPr algn="ctr"/>
                      <a:r>
                        <a:rPr lang="ru-RU" sz="1200" b="1" dirty="0" smtClean="0">
                          <a:solidFill>
                            <a:srgbClr val="C00000"/>
                          </a:solidFill>
                          <a:latin typeface="Times New Roman" panose="02020603050405020304" pitchFamily="18" charset="0"/>
                          <a:cs typeface="Times New Roman" panose="02020603050405020304" pitchFamily="18" charset="0"/>
                        </a:rPr>
                        <a:t>3.</a:t>
                      </a:r>
                      <a:endParaRPr lang="ru-RU" sz="1200" b="1" dirty="0">
                        <a:solidFill>
                          <a:srgbClr val="C00000"/>
                        </a:solidFill>
                        <a:latin typeface="Times New Roman" panose="02020603050405020304" pitchFamily="18" charset="0"/>
                        <a:cs typeface="Times New Roman" panose="02020603050405020304" pitchFamily="18" charset="0"/>
                      </a:endParaRPr>
                    </a:p>
                  </a:txBody>
                  <a:tcPr marL="91435" marR="91435" marT="45709" marB="45709"/>
                </a:tc>
                <a:tc>
                  <a:txBody>
                    <a:bodyPr/>
                    <a:lstStyle/>
                    <a:p>
                      <a:pPr algn="just"/>
                      <a:r>
                        <a:rPr lang="ru-RU" sz="1000" b="1" i="1" dirty="0" smtClean="0">
                          <a:solidFill>
                            <a:srgbClr val="C00000"/>
                          </a:solidFill>
                          <a:latin typeface="Times New Roman" panose="02020603050405020304" pitchFamily="18" charset="0"/>
                          <a:cs typeface="Times New Roman" panose="02020603050405020304" pitchFamily="18" charset="0"/>
                        </a:rPr>
                        <a:t> В случае несоответствия заявления о регистрации объекта (заявления о внесении изменений в сведения, заявления об исключении объекта) и (или) прилагаемых к нему документов и сведений требованиям, установленным настоящими Правилами, федеральный орган исполнительной власти или Корпорация принимает решение о приостановлении рассмотрения заявления о регистрации объекта (заявления о внесении изменений в сведения, заявления об исключении объекта) и прилагаемых к нему документов и сведений и направляет эксплуатирующей организации уведомление о таком приостановлении, в котором указываются выявленные несоответствия. Срок, на который приостанавливается рассмотрение заявления о регистрации объекта (заявления о внесении изменений в сведения, заявления об исключении объекта) и прилагаемых к нему документов и сведений, не может быть более 15 рабочих дней со дня направления указанного уведомления.</a:t>
                      </a:r>
                    </a:p>
                    <a:p>
                      <a:pPr algn="just"/>
                      <a:r>
                        <a:rPr lang="ru-RU" sz="1000" b="1" i="1" dirty="0" smtClean="0">
                          <a:solidFill>
                            <a:srgbClr val="C00000"/>
                          </a:solidFill>
                          <a:latin typeface="Times New Roman" panose="02020603050405020304" pitchFamily="18" charset="0"/>
                          <a:cs typeface="Times New Roman" panose="02020603050405020304" pitchFamily="18" charset="0"/>
                        </a:rPr>
                        <a:t>В сроки рассмотрения заявления о регистрации объекта (заявления о внесении изменений в сведения, заявления об исключении объекта) и прилагаемых к нему документов и сведений, не включается срок, на который приостановлено их рассмотрение.</a:t>
                      </a:r>
                    </a:p>
                  </a:txBody>
                  <a:tcPr marL="91435" marR="91435" marT="45709" marB="45709"/>
                </a:tc>
              </a:tr>
            </a:tbl>
          </a:graphicData>
        </a:graphic>
      </p:graphicFrame>
    </p:spTree>
    <p:extLst>
      <p:ext uri="{BB962C8B-B14F-4D97-AF65-F5344CB8AC3E}">
        <p14:creationId xmlns:p14="http://schemas.microsoft.com/office/powerpoint/2010/main" val="1852658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3" name="Прямоугольник 12"/>
          <p:cNvSpPr/>
          <p:nvPr/>
        </p:nvSpPr>
        <p:spPr>
          <a:xfrm>
            <a:off x="1735666" y="6597650"/>
            <a:ext cx="9313333" cy="128586"/>
          </a:xfrm>
          <a:prstGeom prst="rect">
            <a:avLst/>
          </a:prstGeom>
          <a:solidFill>
            <a:schemeClr val="bg1">
              <a:alpha val="64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endParaRPr lang="ru-RU" altLang="ru-RU">
              <a:solidFill>
                <a:srgbClr val="000000"/>
              </a:solidFill>
              <a:effectLst>
                <a:outerShdw blurRad="38100" dist="38100" dir="2700000" algn="tl">
                  <a:srgbClr val="C0C0C0"/>
                </a:outerShdw>
              </a:effectLst>
              <a:cs typeface="Times New Roman" panose="02020603050405020304" pitchFamily="18" charset="0"/>
            </a:endParaRPr>
          </a:p>
        </p:txBody>
      </p:sp>
      <p:sp>
        <p:nvSpPr>
          <p:cNvPr id="21507" name="Заголовок 1"/>
          <p:cNvSpPr txBox="1">
            <a:spLocks/>
          </p:cNvSpPr>
          <p:nvPr/>
        </p:nvSpPr>
        <p:spPr bwMode="auto">
          <a:xfrm>
            <a:off x="1406094" y="-66627"/>
            <a:ext cx="9906000" cy="889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7" tIns="36004" rIns="72007" bIns="36004"/>
          <a:lstStyle>
            <a:lvl1pPr defTabSz="719138">
              <a:lnSpc>
                <a:spcPct val="90000"/>
              </a:lnSpc>
              <a:spcBef>
                <a:spcPts val="1000"/>
              </a:spcBef>
              <a:buFont typeface="Arial" panose="020B0604020202020204" pitchFamily="34" charset="0"/>
              <a:buChar char="•"/>
              <a:tabLst>
                <a:tab pos="9672638" algn="l"/>
              </a:tabLst>
              <a:defRPr sz="2800">
                <a:solidFill>
                  <a:schemeClr val="tx1"/>
                </a:solidFill>
                <a:latin typeface="Calibri" panose="020F0502020204030204" pitchFamily="34" charset="0"/>
              </a:defRPr>
            </a:lvl1pPr>
            <a:lvl2pPr marL="742950" indent="-285750" defTabSz="719138">
              <a:lnSpc>
                <a:spcPct val="90000"/>
              </a:lnSpc>
              <a:spcBef>
                <a:spcPts val="500"/>
              </a:spcBef>
              <a:buFont typeface="Arial" panose="020B0604020202020204" pitchFamily="34" charset="0"/>
              <a:buChar char="•"/>
              <a:tabLst>
                <a:tab pos="9672638" algn="l"/>
              </a:tabLst>
              <a:defRPr sz="2400">
                <a:solidFill>
                  <a:schemeClr val="tx1"/>
                </a:solidFill>
                <a:latin typeface="Calibri" panose="020F0502020204030204" pitchFamily="34" charset="0"/>
              </a:defRPr>
            </a:lvl2pPr>
            <a:lvl3pPr marL="1143000" indent="-228600" defTabSz="719138">
              <a:lnSpc>
                <a:spcPct val="90000"/>
              </a:lnSpc>
              <a:spcBef>
                <a:spcPts val="500"/>
              </a:spcBef>
              <a:buFont typeface="Arial" panose="020B0604020202020204" pitchFamily="34" charset="0"/>
              <a:buChar char="•"/>
              <a:tabLst>
                <a:tab pos="9672638" algn="l"/>
              </a:tabLst>
              <a:defRPr sz="2000">
                <a:solidFill>
                  <a:schemeClr val="tx1"/>
                </a:solidFill>
                <a:latin typeface="Calibri" panose="020F0502020204030204" pitchFamily="34" charset="0"/>
              </a:defRPr>
            </a:lvl3pPr>
            <a:lvl4pPr marL="1600200" indent="-228600" defTabSz="719138">
              <a:lnSpc>
                <a:spcPct val="90000"/>
              </a:lnSpc>
              <a:spcBef>
                <a:spcPts val="500"/>
              </a:spcBef>
              <a:buFont typeface="Arial" panose="020B0604020202020204" pitchFamily="34" charset="0"/>
              <a:buChar char="•"/>
              <a:tabLst>
                <a:tab pos="9672638" algn="l"/>
              </a:tabLst>
              <a:defRPr sz="2000">
                <a:solidFill>
                  <a:schemeClr val="tx1"/>
                </a:solidFill>
                <a:latin typeface="Calibri" panose="020F0502020204030204" pitchFamily="34" charset="0"/>
              </a:defRPr>
            </a:lvl4pPr>
            <a:lvl5pPr marL="2057400" indent="-228600" defTabSz="719138">
              <a:lnSpc>
                <a:spcPct val="90000"/>
              </a:lnSpc>
              <a:spcBef>
                <a:spcPts val="500"/>
              </a:spcBef>
              <a:buFont typeface="Arial" panose="020B0604020202020204" pitchFamily="34" charset="0"/>
              <a:buChar char="•"/>
              <a:tabLst>
                <a:tab pos="9672638" algn="l"/>
              </a:tabLst>
              <a:defRPr sz="2000">
                <a:solidFill>
                  <a:schemeClr val="tx1"/>
                </a:solidFill>
                <a:latin typeface="Calibri" panose="020F0502020204030204" pitchFamily="34" charset="0"/>
              </a:defRPr>
            </a:lvl5pPr>
            <a:lvl6pPr marL="25146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6pPr>
            <a:lvl7pPr marL="29718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7pPr>
            <a:lvl8pPr marL="34290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8pPr>
            <a:lvl9pPr marL="38862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9pPr>
          </a:lstStyle>
          <a:p>
            <a:pPr algn="r">
              <a:lnSpc>
                <a:spcPct val="100000"/>
              </a:lnSpc>
              <a:spcBef>
                <a:spcPct val="0"/>
              </a:spcBef>
              <a:buFontTx/>
              <a:buNone/>
            </a:pPr>
            <a:r>
              <a:rPr lang="ru-RU" altLang="ru-RU" sz="4500">
                <a:solidFill>
                  <a:srgbClr val="FFC000"/>
                </a:solidFill>
                <a:latin typeface="Times New Roman" panose="02020603050405020304" pitchFamily="18" charset="0"/>
              </a:rPr>
              <a:t/>
            </a:r>
            <a:br>
              <a:rPr lang="ru-RU" altLang="ru-RU" sz="4500">
                <a:solidFill>
                  <a:srgbClr val="FFC000"/>
                </a:solidFill>
                <a:latin typeface="Times New Roman" panose="02020603050405020304" pitchFamily="18" charset="0"/>
              </a:rPr>
            </a:br>
            <a:endParaRPr lang="ru-RU" altLang="ru-RU" sz="600">
              <a:solidFill>
                <a:srgbClr val="EEECE1"/>
              </a:solidFill>
              <a:latin typeface="Calibri Light" panose="020F0302020204030204" pitchFamily="34" charset="0"/>
            </a:endParaRPr>
          </a:p>
        </p:txBody>
      </p:sp>
      <p:pic>
        <p:nvPicPr>
          <p:cNvPr id="21508" name="Рисунок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0"/>
            <a:ext cx="12192000" cy="104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descr="Ростехнадзор"/>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46" y="-69340"/>
            <a:ext cx="630331" cy="738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785778" y="29543"/>
            <a:ext cx="4446624" cy="887422"/>
          </a:xfrm>
          <a:prstGeom prst="rect">
            <a:avLst/>
          </a:prstGeom>
          <a:noFill/>
        </p:spPr>
        <p:txBody>
          <a:bodyPr wrap="square">
            <a:spAutoFit/>
          </a:bodyPr>
          <a:lstStyle/>
          <a:p>
            <a:pPr>
              <a:defRPr/>
            </a:pPr>
            <a:r>
              <a:rPr lang="ru-RU" sz="1600" dirty="0" smtClean="0">
                <a:solidFill>
                  <a:schemeClr val="bg1"/>
                </a:solidFill>
                <a:effectLst>
                  <a:outerShdw blurRad="38100" dist="38100" dir="2700000" algn="tl">
                    <a:srgbClr val="000000">
                      <a:alpha val="43137"/>
                    </a:srgbClr>
                  </a:outerShdw>
                </a:effectLst>
              </a:rPr>
              <a:t>Федеральная служба по экологическому, технологическому и атомному надзору</a:t>
            </a:r>
          </a:p>
          <a:p>
            <a:pPr>
              <a:spcBef>
                <a:spcPts val="200"/>
              </a:spcBef>
              <a:defRPr/>
            </a:pPr>
            <a:r>
              <a:rPr lang="ru-RU" dirty="0" smtClean="0">
                <a:solidFill>
                  <a:schemeClr val="bg1"/>
                </a:solidFill>
                <a:effectLst>
                  <a:outerShdw blurRad="38100" dist="38100" dir="2700000" algn="tl">
                    <a:srgbClr val="000000">
                      <a:alpha val="43137"/>
                    </a:srgbClr>
                  </a:outerShdw>
                </a:effectLst>
              </a:rPr>
              <a:t>МТУ РОСТЕХНАДЗОРА</a:t>
            </a:r>
            <a:endParaRPr lang="ru-RU" dirty="0">
              <a:solidFill>
                <a:schemeClr val="bg1"/>
              </a:solidFill>
              <a:effectLst>
                <a:outerShdw blurRad="38100" dist="38100" dir="2700000" algn="tl">
                  <a:srgbClr val="000000">
                    <a:alpha val="43137"/>
                  </a:srgbClr>
                </a:outerShdw>
              </a:effectLst>
            </a:endParaRPr>
          </a:p>
        </p:txBody>
      </p:sp>
      <p:sp>
        <p:nvSpPr>
          <p:cNvPr id="21512" name="Text Box 4"/>
          <p:cNvSpPr txBox="1">
            <a:spLocks noChangeArrowheads="1"/>
          </p:cNvSpPr>
          <p:nvPr/>
        </p:nvSpPr>
        <p:spPr bwMode="auto">
          <a:xfrm>
            <a:off x="0" y="6457279"/>
            <a:ext cx="12192000" cy="32993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7287" tIns="53643" rIns="107287" bIns="5364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defRPr/>
            </a:pPr>
            <a:r>
              <a:rPr lang="ru-RU" sz="1600" dirty="0" smtClean="0">
                <a:solidFill>
                  <a:schemeClr val="bg1"/>
                </a:solidFill>
                <a:effectLst>
                  <a:outerShdw blurRad="38100" dist="38100" dir="2700000" algn="tl">
                    <a:srgbClr val="000000">
                      <a:alpha val="43137"/>
                    </a:srgbClr>
                  </a:outerShdw>
                </a:effectLst>
              </a:rPr>
              <a:t>18.03.2026</a:t>
            </a:r>
            <a:endParaRPr lang="ru-RU" sz="1600" dirty="0">
              <a:solidFill>
                <a:schemeClr val="bg1"/>
              </a:solidFill>
              <a:effectLst>
                <a:outerShdw blurRad="38100" dist="38100" dir="2700000" algn="tl">
                  <a:srgbClr val="000000">
                    <a:alpha val="43137"/>
                  </a:srgbClr>
                </a:outerShdw>
              </a:effectLst>
            </a:endParaRPr>
          </a:p>
        </p:txBody>
      </p:sp>
      <p:graphicFrame>
        <p:nvGraphicFramePr>
          <p:cNvPr id="7" name="Диаграмма 8"/>
          <p:cNvGraphicFramePr>
            <a:graphicFrameLocks noGrp="1"/>
          </p:cNvGraphicFramePr>
          <p:nvPr/>
        </p:nvGraphicFramePr>
        <p:xfrm>
          <a:off x="2147483647" y="2147483647"/>
          <a:ext cx="0" cy="0"/>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5361254" y="0"/>
            <a:ext cx="6563456" cy="707886"/>
          </a:xfrm>
          <a:prstGeom prst="rect">
            <a:avLst/>
          </a:prstGeom>
          <a:noFill/>
        </p:spPr>
        <p:txBody>
          <a:bodyPr wrap="square">
            <a:spAutoFit/>
          </a:bodyPr>
          <a:lstStyle/>
          <a:p>
            <a:pPr>
              <a:defRPr/>
            </a:pPr>
            <a:r>
              <a:rPr lang="ru-RU" sz="2000" dirty="0">
                <a:solidFill>
                  <a:schemeClr val="bg1"/>
                </a:solidFill>
                <a:effectLst>
                  <a:outerShdw blurRad="38100" dist="38100" dir="2700000" algn="tl">
                    <a:srgbClr val="000000">
                      <a:alpha val="43137"/>
                    </a:srgbClr>
                  </a:outerShdw>
                </a:effectLst>
              </a:rPr>
              <a:t>Отдел </a:t>
            </a:r>
            <a:r>
              <a:rPr lang="ru-RU" sz="2000" dirty="0" smtClean="0">
                <a:solidFill>
                  <a:schemeClr val="bg1"/>
                </a:solidFill>
                <a:effectLst>
                  <a:outerShdw blurRad="38100" dist="38100" dir="2700000" algn="tl">
                    <a:srgbClr val="000000">
                      <a:alpha val="43137"/>
                    </a:srgbClr>
                  </a:outerShdw>
                </a:effectLst>
              </a:rPr>
              <a:t>оценок, регистрации ОПО и лицензирования деятельности в области промышленной безопасности</a:t>
            </a:r>
            <a:endParaRPr lang="ru-RU" sz="2000" dirty="0">
              <a:solidFill>
                <a:schemeClr val="bg1"/>
              </a:solidFill>
              <a:effectLst>
                <a:outerShdw blurRad="38100" dist="38100" dir="2700000" algn="tl">
                  <a:srgbClr val="000000">
                    <a:alpha val="43137"/>
                  </a:srgbClr>
                </a:outerShdw>
              </a:effectLst>
            </a:endParaRPr>
          </a:p>
        </p:txBody>
      </p:sp>
      <p:sp>
        <p:nvSpPr>
          <p:cNvPr id="2" name="Овал 1"/>
          <p:cNvSpPr/>
          <p:nvPr/>
        </p:nvSpPr>
        <p:spPr>
          <a:xfrm>
            <a:off x="11656194" y="6248200"/>
            <a:ext cx="525496" cy="5227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6</a:t>
            </a:r>
            <a:endParaRPr lang="ru-RU" dirty="0" smtClean="0"/>
          </a:p>
        </p:txBody>
      </p:sp>
      <p:sp>
        <p:nvSpPr>
          <p:cNvPr id="12" name="Блок-схема: процесс 11"/>
          <p:cNvSpPr/>
          <p:nvPr/>
        </p:nvSpPr>
        <p:spPr>
          <a:xfrm>
            <a:off x="133790" y="974625"/>
            <a:ext cx="1022800" cy="3625463"/>
          </a:xfrm>
          <a:prstGeom prst="flowChartProcess">
            <a:avLst/>
          </a:prstGeom>
          <a:solidFill>
            <a:srgbClr val="0070C0"/>
          </a:solidFill>
          <a:ln w="317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ru-RU" sz="2500" b="1" dirty="0" smtClean="0"/>
              <a:t>ЗАЯВИТЕЛЬ</a:t>
            </a:r>
            <a:endParaRPr lang="ru-RU" sz="2500" b="1" dirty="0"/>
          </a:p>
        </p:txBody>
      </p:sp>
      <p:sp>
        <p:nvSpPr>
          <p:cNvPr id="14" name="Прямоугольник 13"/>
          <p:cNvSpPr/>
          <p:nvPr/>
        </p:nvSpPr>
        <p:spPr>
          <a:xfrm>
            <a:off x="3373285" y="979738"/>
            <a:ext cx="2097490" cy="609366"/>
          </a:xfrm>
          <a:prstGeom prst="rect">
            <a:avLst/>
          </a:prstGeom>
          <a:solidFill>
            <a:srgbClr val="4E67C8"/>
          </a:solidFill>
          <a:ln w="25400" cap="flat" cmpd="sng" algn="ctr">
            <a:solidFill>
              <a:schemeClr val="accent1">
                <a:lumMod val="50000"/>
              </a:schemeClr>
            </a:solidFill>
            <a:prstDash val="solid"/>
          </a:ln>
          <a:effectLst/>
        </p:spPr>
        <p:txBody>
          <a:bodyPr anchor="ctr"/>
          <a:lstStyle/>
          <a:p>
            <a:pPr algn="ctr" eaLnBrk="1" fontAlgn="auto" hangingPunct="1">
              <a:spcBef>
                <a:spcPts val="0"/>
              </a:spcBef>
              <a:spcAft>
                <a:spcPts val="0"/>
              </a:spcAft>
              <a:defRPr/>
            </a:pPr>
            <a:r>
              <a:rPr lang="ru-RU" sz="1200" b="1" kern="0" dirty="0">
                <a:solidFill>
                  <a:prstClr val="white"/>
                </a:solidFill>
                <a:latin typeface="Arial" panose="020B0604020202020204" pitchFamily="34" charset="0"/>
                <a:cs typeface="Arial" panose="020B0604020202020204" pitchFamily="34" charset="0"/>
              </a:rPr>
              <a:t>Регистрация заявления и комплекта </a:t>
            </a:r>
            <a:r>
              <a:rPr lang="ru-RU" sz="1200" b="1" kern="0" dirty="0" smtClean="0">
                <a:solidFill>
                  <a:prstClr val="white"/>
                </a:solidFill>
                <a:latin typeface="Arial" panose="020B0604020202020204" pitchFamily="34" charset="0"/>
                <a:cs typeface="Arial" panose="020B0604020202020204" pitchFamily="34" charset="0"/>
              </a:rPr>
              <a:t>документов.</a:t>
            </a:r>
            <a:endParaRPr lang="ru-RU" sz="1200" b="1" kern="0" dirty="0">
              <a:solidFill>
                <a:prstClr val="white"/>
              </a:solidFill>
              <a:latin typeface="Arial" panose="020B0604020202020204" pitchFamily="34" charset="0"/>
              <a:cs typeface="Arial" panose="020B0604020202020204" pitchFamily="34" charset="0"/>
            </a:endParaRPr>
          </a:p>
        </p:txBody>
      </p:sp>
      <p:sp>
        <p:nvSpPr>
          <p:cNvPr id="15" name="Блок-схема: процесс 14"/>
          <p:cNvSpPr/>
          <p:nvPr/>
        </p:nvSpPr>
        <p:spPr>
          <a:xfrm>
            <a:off x="3737862" y="3233122"/>
            <a:ext cx="1512887" cy="1326763"/>
          </a:xfrm>
          <a:prstGeom prst="flowChartProcess">
            <a:avLst/>
          </a:prstGeom>
          <a:solidFill>
            <a:srgbClr val="4E67C8"/>
          </a:solidFill>
          <a:ln w="25400" cap="flat" cmpd="sng" algn="ctr">
            <a:solidFill>
              <a:srgbClr val="4E67C8">
                <a:shade val="50000"/>
              </a:srgbClr>
            </a:solidFill>
            <a:prstDash val="solid"/>
          </a:ln>
          <a:effectLst/>
        </p:spPr>
        <p:txBody>
          <a:bodyPr anchor="ctr"/>
          <a:lstStyle/>
          <a:p>
            <a:pPr algn="ctr" eaLnBrk="1" fontAlgn="auto" hangingPunct="1">
              <a:spcBef>
                <a:spcPts val="0"/>
              </a:spcBef>
              <a:spcAft>
                <a:spcPts val="0"/>
              </a:spcAft>
              <a:defRPr/>
            </a:pPr>
            <a:r>
              <a:rPr lang="ru-RU" sz="1200" b="1" kern="0" dirty="0">
                <a:solidFill>
                  <a:prstClr val="white"/>
                </a:solidFill>
                <a:latin typeface="Arial" panose="020B0604020202020204" pitchFamily="34" charset="0"/>
                <a:cs typeface="Arial" panose="020B0604020202020204" pitchFamily="34" charset="0"/>
              </a:rPr>
              <a:t>Предоставление (направление) результата госуслуги</a:t>
            </a:r>
          </a:p>
        </p:txBody>
      </p:sp>
      <p:sp>
        <p:nvSpPr>
          <p:cNvPr id="17" name="Прямоугольник 16"/>
          <p:cNvSpPr/>
          <p:nvPr/>
        </p:nvSpPr>
        <p:spPr>
          <a:xfrm>
            <a:off x="5956708" y="3202926"/>
            <a:ext cx="2443509" cy="1316635"/>
          </a:xfrm>
          <a:prstGeom prst="rect">
            <a:avLst/>
          </a:prstGeom>
          <a:solidFill>
            <a:srgbClr val="4E67C8"/>
          </a:solidFill>
          <a:ln w="25400" cap="flat" cmpd="sng" algn="ctr">
            <a:solidFill>
              <a:srgbClr val="4E67C8">
                <a:shade val="50000"/>
              </a:srgbClr>
            </a:solidFill>
            <a:prstDash val="solid"/>
          </a:ln>
          <a:effectLst/>
        </p:spPr>
        <p:txBody>
          <a:bodyPr anchor="ctr"/>
          <a:lstStyle/>
          <a:p>
            <a:pPr algn="ctr" eaLnBrk="1" fontAlgn="auto" hangingPunct="1">
              <a:spcBef>
                <a:spcPts val="0"/>
              </a:spcBef>
              <a:spcAft>
                <a:spcPts val="0"/>
              </a:spcAft>
              <a:defRPr/>
            </a:pPr>
            <a:r>
              <a:rPr lang="ru-RU" sz="1200" b="1" kern="0" dirty="0">
                <a:solidFill>
                  <a:prstClr val="white"/>
                </a:solidFill>
                <a:latin typeface="Arial" panose="020B0604020202020204" pitchFamily="34" charset="0"/>
                <a:cs typeface="Arial" panose="020B0604020202020204" pitchFamily="34" charset="0"/>
              </a:rPr>
              <a:t>На основании решения осуществление регистрационных действий, подготовка и направления документа по результатам оказания </a:t>
            </a:r>
            <a:r>
              <a:rPr lang="ru-RU" sz="1200" b="1" kern="0" dirty="0" smtClean="0">
                <a:solidFill>
                  <a:prstClr val="white"/>
                </a:solidFill>
                <a:latin typeface="Arial" panose="020B0604020202020204" pitchFamily="34" charset="0"/>
                <a:cs typeface="Arial" panose="020B0604020202020204" pitchFamily="34" charset="0"/>
              </a:rPr>
              <a:t>госуслуги.</a:t>
            </a:r>
            <a:endParaRPr lang="ru-RU" sz="1200" b="1" kern="0" dirty="0">
              <a:solidFill>
                <a:prstClr val="white"/>
              </a:solidFill>
              <a:latin typeface="Arial" panose="020B0604020202020204" pitchFamily="34" charset="0"/>
              <a:cs typeface="Arial" panose="020B0604020202020204" pitchFamily="34" charset="0"/>
            </a:endParaRPr>
          </a:p>
        </p:txBody>
      </p:sp>
      <p:sp>
        <p:nvSpPr>
          <p:cNvPr id="20" name="Прямоугольник 19"/>
          <p:cNvSpPr/>
          <p:nvPr/>
        </p:nvSpPr>
        <p:spPr>
          <a:xfrm>
            <a:off x="9163251" y="3235772"/>
            <a:ext cx="2242686" cy="1324113"/>
          </a:xfrm>
          <a:prstGeom prst="rect">
            <a:avLst/>
          </a:prstGeom>
          <a:solidFill>
            <a:srgbClr val="4E67C8"/>
          </a:solidFill>
          <a:ln w="25400" cap="flat" cmpd="sng" algn="ctr">
            <a:solidFill>
              <a:srgbClr val="4E67C8">
                <a:shade val="50000"/>
              </a:srgbClr>
            </a:solidFill>
            <a:prstDash val="solid"/>
          </a:ln>
          <a:effectLst/>
        </p:spPr>
        <p:txBody>
          <a:bodyPr anchor="ctr"/>
          <a:lstStyle/>
          <a:p>
            <a:pPr algn="ctr" eaLnBrk="1" fontAlgn="auto" hangingPunct="1">
              <a:spcBef>
                <a:spcPts val="0"/>
              </a:spcBef>
              <a:spcAft>
                <a:spcPts val="0"/>
              </a:spcAft>
              <a:defRPr/>
            </a:pPr>
            <a:r>
              <a:rPr lang="ru-RU" sz="1200" b="1" kern="0" dirty="0">
                <a:solidFill>
                  <a:prstClr val="white"/>
                </a:solidFill>
                <a:latin typeface="Arial" panose="020B0604020202020204" pitchFamily="34" charset="0"/>
                <a:cs typeface="Arial" panose="020B0604020202020204" pitchFamily="34" charset="0"/>
              </a:rPr>
              <a:t>Направление документов на согласование </a:t>
            </a:r>
            <a:r>
              <a:rPr lang="ru-RU" sz="1200" b="1" kern="0" dirty="0" smtClean="0">
                <a:solidFill>
                  <a:prstClr val="white"/>
                </a:solidFill>
                <a:latin typeface="Arial" panose="020B0604020202020204" pitchFamily="34" charset="0"/>
                <a:cs typeface="Arial" panose="020B0604020202020204" pitchFamily="34" charset="0"/>
              </a:rPr>
              <a:t>                       в </a:t>
            </a:r>
            <a:r>
              <a:rPr lang="ru-RU" sz="1200" b="1" kern="0" dirty="0">
                <a:solidFill>
                  <a:prstClr val="white"/>
                </a:solidFill>
                <a:latin typeface="Arial" panose="020B0604020202020204" pitchFamily="34" charset="0"/>
                <a:cs typeface="Arial" panose="020B0604020202020204" pitchFamily="34" charset="0"/>
              </a:rPr>
              <a:t>надзирающий территориальный орган (при необходимости). </a:t>
            </a:r>
            <a:endParaRPr lang="ru-RU" sz="1200" b="1" kern="0" dirty="0" smtClean="0">
              <a:solidFill>
                <a:prstClr val="white"/>
              </a:solidFill>
              <a:latin typeface="Arial" panose="020B0604020202020204" pitchFamily="34" charset="0"/>
              <a:cs typeface="Arial" panose="020B0604020202020204" pitchFamily="34" charset="0"/>
            </a:endParaRPr>
          </a:p>
          <a:p>
            <a:pPr algn="ctr" eaLnBrk="1" fontAlgn="auto" hangingPunct="1">
              <a:spcBef>
                <a:spcPts val="0"/>
              </a:spcBef>
              <a:spcAft>
                <a:spcPts val="0"/>
              </a:spcAft>
              <a:defRPr/>
            </a:pPr>
            <a:r>
              <a:rPr lang="ru-RU" sz="1200" b="1" kern="0" dirty="0" smtClean="0">
                <a:solidFill>
                  <a:prstClr val="white"/>
                </a:solidFill>
                <a:latin typeface="Arial" panose="020B0604020202020204" pitchFamily="34" charset="0"/>
                <a:cs typeface="Arial" panose="020B0604020202020204" pitchFamily="34" charset="0"/>
              </a:rPr>
              <a:t>По </a:t>
            </a:r>
            <a:r>
              <a:rPr lang="ru-RU" sz="1200" b="1" kern="0" dirty="0">
                <a:solidFill>
                  <a:prstClr val="white"/>
                </a:solidFill>
                <a:latin typeface="Arial" panose="020B0604020202020204" pitchFamily="34" charset="0"/>
                <a:cs typeface="Arial" panose="020B0604020202020204" pitchFamily="34" charset="0"/>
              </a:rPr>
              <a:t>результатам проверки подготовка решения.</a:t>
            </a:r>
          </a:p>
        </p:txBody>
      </p:sp>
      <p:sp>
        <p:nvSpPr>
          <p:cNvPr id="21" name="Прямоугольник 20"/>
          <p:cNvSpPr/>
          <p:nvPr/>
        </p:nvSpPr>
        <p:spPr>
          <a:xfrm>
            <a:off x="5956708" y="5233998"/>
            <a:ext cx="5962233" cy="876378"/>
          </a:xfrm>
          <a:prstGeom prst="rect">
            <a:avLst/>
          </a:prstGeom>
          <a:solidFill>
            <a:srgbClr val="4E67C8"/>
          </a:solidFill>
          <a:ln w="25400" cap="flat" cmpd="sng" algn="ctr">
            <a:solidFill>
              <a:srgbClr val="4E67C8">
                <a:shade val="50000"/>
              </a:srgbClr>
            </a:solidFill>
            <a:prstDash val="solid"/>
          </a:ln>
          <a:effectLst/>
        </p:spPr>
        <p:txBody>
          <a:bodyPr anchor="ctr"/>
          <a:lstStyle/>
          <a:p>
            <a:pPr algn="ctr" eaLnBrk="1" fontAlgn="auto" hangingPunct="1">
              <a:spcBef>
                <a:spcPts val="0"/>
              </a:spcBef>
              <a:spcAft>
                <a:spcPts val="0"/>
              </a:spcAft>
              <a:defRPr/>
            </a:pPr>
            <a:r>
              <a:rPr lang="ru-RU" sz="1200" b="1" kern="0" dirty="0">
                <a:solidFill>
                  <a:prstClr val="white"/>
                </a:solidFill>
                <a:latin typeface="Arial" panose="020B0604020202020204" pitchFamily="34" charset="0"/>
                <a:cs typeface="Arial" panose="020B0604020202020204" pitchFamily="34" charset="0"/>
              </a:rPr>
              <a:t>Рассмотрение и согласование документов, направление </a:t>
            </a:r>
            <a:r>
              <a:rPr lang="ru-RU" sz="1200" b="1" kern="0" dirty="0" smtClean="0">
                <a:solidFill>
                  <a:prstClr val="white"/>
                </a:solidFill>
                <a:latin typeface="Arial" panose="020B0604020202020204" pitchFamily="34" charset="0"/>
                <a:cs typeface="Arial" panose="020B0604020202020204" pitchFamily="34" charset="0"/>
              </a:rPr>
              <a:t>информации                     </a:t>
            </a:r>
            <a:r>
              <a:rPr lang="ru-RU" sz="1200" b="1" kern="0">
                <a:solidFill>
                  <a:prstClr val="white"/>
                </a:solidFill>
                <a:latin typeface="Arial" panose="020B0604020202020204" pitchFamily="34" charset="0"/>
                <a:cs typeface="Arial" panose="020B0604020202020204" pitchFamily="34" charset="0"/>
              </a:rPr>
              <a:t>о </a:t>
            </a:r>
            <a:r>
              <a:rPr lang="ru-RU" sz="1200" b="1" kern="0" smtClean="0">
                <a:solidFill>
                  <a:prstClr val="white"/>
                </a:solidFill>
                <a:latin typeface="Arial" panose="020B0604020202020204" pitchFamily="34" charset="0"/>
                <a:cs typeface="Arial" panose="020B0604020202020204" pitchFamily="34" charset="0"/>
              </a:rPr>
              <a:t>согласовании / не </a:t>
            </a:r>
            <a:r>
              <a:rPr lang="ru-RU" sz="1200" b="1" kern="0" dirty="0">
                <a:solidFill>
                  <a:prstClr val="white"/>
                </a:solidFill>
                <a:latin typeface="Arial" panose="020B0604020202020204" pitchFamily="34" charset="0"/>
                <a:cs typeface="Arial" panose="020B0604020202020204" pitchFamily="34" charset="0"/>
              </a:rPr>
              <a:t>согласовании в регистрирующий </a:t>
            </a:r>
            <a:r>
              <a:rPr lang="ru-RU" sz="1200" b="1" kern="0" dirty="0" smtClean="0">
                <a:solidFill>
                  <a:prstClr val="white"/>
                </a:solidFill>
                <a:latin typeface="Arial" panose="020B0604020202020204" pitchFamily="34" charset="0"/>
                <a:cs typeface="Arial" panose="020B0604020202020204" pitchFamily="34" charset="0"/>
              </a:rPr>
              <a:t>орган.</a:t>
            </a:r>
            <a:endParaRPr lang="ru-RU" sz="1200" b="1" kern="0" dirty="0">
              <a:solidFill>
                <a:prstClr val="white"/>
              </a:solidFill>
              <a:latin typeface="Arial" panose="020B0604020202020204" pitchFamily="34" charset="0"/>
              <a:cs typeface="Arial" panose="020B0604020202020204" pitchFamily="34" charset="0"/>
            </a:endParaRPr>
          </a:p>
        </p:txBody>
      </p:sp>
      <p:sp>
        <p:nvSpPr>
          <p:cNvPr id="22" name="Стрелка влево 21"/>
          <p:cNvSpPr/>
          <p:nvPr/>
        </p:nvSpPr>
        <p:spPr>
          <a:xfrm>
            <a:off x="1201425" y="1694011"/>
            <a:ext cx="4700975" cy="750234"/>
          </a:xfrm>
          <a:prstGeom prst="leftArrow">
            <a:avLst/>
          </a:prstGeom>
          <a:solidFill>
            <a:schemeClr val="accent4">
              <a:lumMod val="60000"/>
              <a:lumOff val="40000"/>
            </a:schemeClr>
          </a:solidFill>
          <a:ln w="25400" cap="flat" cmpd="sng" algn="ctr">
            <a:solidFill>
              <a:srgbClr val="4E67C8">
                <a:shade val="50000"/>
              </a:srgbClr>
            </a:solidFill>
            <a:prstDash val="solid"/>
          </a:ln>
          <a:effectLst/>
        </p:spPr>
        <p:txBody>
          <a:bodyPr anchor="ctr"/>
          <a:lstStyle/>
          <a:p>
            <a:pPr algn="ctr" eaLnBrk="1" fontAlgn="auto" hangingPunct="1">
              <a:spcBef>
                <a:spcPts val="0"/>
              </a:spcBef>
              <a:spcAft>
                <a:spcPts val="0"/>
              </a:spcAft>
              <a:defRPr/>
            </a:pPr>
            <a:r>
              <a:rPr lang="ru-RU" sz="1200" b="1" kern="0" dirty="0">
                <a:latin typeface="Arial" panose="020B0604020202020204" pitchFamily="34" charset="0"/>
                <a:cs typeface="Arial" panose="020B0604020202020204" pitchFamily="34" charset="0"/>
              </a:rPr>
              <a:t>Устранение нарушений в </a:t>
            </a:r>
            <a:r>
              <a:rPr lang="ru-RU" sz="1200" b="1" kern="0" dirty="0" smtClean="0">
                <a:latin typeface="Arial" panose="020B0604020202020204" pitchFamily="34" charset="0"/>
                <a:cs typeface="Arial" panose="020B0604020202020204" pitchFamily="34" charset="0"/>
              </a:rPr>
              <a:t>течение </a:t>
            </a:r>
            <a:r>
              <a:rPr lang="ru-RU" sz="1200" b="1" kern="0" dirty="0">
                <a:latin typeface="Arial" panose="020B0604020202020204" pitchFamily="34" charset="0"/>
                <a:cs typeface="Arial" panose="020B0604020202020204" pitchFamily="34" charset="0"/>
              </a:rPr>
              <a:t>15 </a:t>
            </a:r>
            <a:r>
              <a:rPr lang="ru-RU" sz="1200" b="1" kern="0" dirty="0" smtClean="0">
                <a:latin typeface="Arial" panose="020B0604020202020204" pitchFamily="34" charset="0"/>
                <a:cs typeface="Arial" panose="020B0604020202020204" pitchFamily="34" charset="0"/>
              </a:rPr>
              <a:t>р/д</a:t>
            </a:r>
            <a:endParaRPr lang="ru-RU" sz="1200" b="1" kern="0" dirty="0">
              <a:latin typeface="Arial" panose="020B0604020202020204" pitchFamily="34" charset="0"/>
              <a:cs typeface="Arial" panose="020B0604020202020204" pitchFamily="34" charset="0"/>
            </a:endParaRPr>
          </a:p>
        </p:txBody>
      </p:sp>
      <p:sp>
        <p:nvSpPr>
          <p:cNvPr id="23" name="Стрелка влево 22"/>
          <p:cNvSpPr/>
          <p:nvPr/>
        </p:nvSpPr>
        <p:spPr>
          <a:xfrm>
            <a:off x="1207550" y="3472469"/>
            <a:ext cx="2465938" cy="766763"/>
          </a:xfrm>
          <a:prstGeom prst="leftArrow">
            <a:avLst/>
          </a:prstGeom>
          <a:solidFill>
            <a:srgbClr val="92D050"/>
          </a:solidFill>
          <a:ln w="25400" cap="flat" cmpd="sng" algn="ctr">
            <a:solidFill>
              <a:srgbClr val="4E67C8">
                <a:shade val="50000"/>
              </a:srgbClr>
            </a:solidFill>
            <a:prstDash val="solid"/>
          </a:ln>
          <a:effectLst/>
        </p:spPr>
        <p:txBody>
          <a:bodyPr anchor="ctr"/>
          <a:lstStyle/>
          <a:p>
            <a:pPr algn="ctr" eaLnBrk="1" fontAlgn="auto" hangingPunct="1">
              <a:spcBef>
                <a:spcPts val="0"/>
              </a:spcBef>
              <a:spcAft>
                <a:spcPts val="0"/>
              </a:spcAft>
              <a:defRPr/>
            </a:pPr>
            <a:r>
              <a:rPr lang="ru-RU" sz="1200" b="1" kern="0" dirty="0">
                <a:latin typeface="Arial" panose="020B0604020202020204" pitchFamily="34" charset="0"/>
                <a:cs typeface="Arial" panose="020B0604020202020204" pitchFamily="34" charset="0"/>
              </a:rPr>
              <a:t>Результат госуслуги</a:t>
            </a:r>
          </a:p>
        </p:txBody>
      </p:sp>
      <p:sp>
        <p:nvSpPr>
          <p:cNvPr id="24" name="Стрелка влево 23"/>
          <p:cNvSpPr/>
          <p:nvPr/>
        </p:nvSpPr>
        <p:spPr>
          <a:xfrm>
            <a:off x="1207410" y="2501344"/>
            <a:ext cx="4689007" cy="757422"/>
          </a:xfrm>
          <a:prstGeom prst="leftArrow">
            <a:avLst/>
          </a:prstGeom>
          <a:solidFill>
            <a:srgbClr val="FF0000"/>
          </a:solidFill>
          <a:ln w="25400" cap="flat" cmpd="sng" algn="ctr">
            <a:solidFill>
              <a:srgbClr val="4E67C8">
                <a:shade val="50000"/>
              </a:srgbClr>
            </a:solidFill>
            <a:prstDash val="solid"/>
          </a:ln>
          <a:effectLst/>
        </p:spPr>
        <p:txBody>
          <a:bodyPr anchor="ctr"/>
          <a:lstStyle/>
          <a:p>
            <a:pPr algn="ctr" eaLnBrk="1" fontAlgn="auto" hangingPunct="1">
              <a:spcBef>
                <a:spcPts val="0"/>
              </a:spcBef>
              <a:spcAft>
                <a:spcPts val="0"/>
              </a:spcAft>
              <a:defRPr/>
            </a:pPr>
            <a:r>
              <a:rPr lang="ru-RU" sz="1200" b="1" kern="0" dirty="0">
                <a:latin typeface="Arial" panose="020B0604020202020204" pitchFamily="34" charset="0"/>
                <a:cs typeface="Arial" panose="020B0604020202020204" pitchFamily="34" charset="0"/>
              </a:rPr>
              <a:t>Отказ в предоставлении госуслуги </a:t>
            </a:r>
            <a:endParaRPr lang="ru-RU" sz="1200" b="1" kern="0" dirty="0" smtClean="0">
              <a:latin typeface="Arial" panose="020B0604020202020204" pitchFamily="34" charset="0"/>
              <a:cs typeface="Arial" panose="020B0604020202020204" pitchFamily="34" charset="0"/>
            </a:endParaRPr>
          </a:p>
          <a:p>
            <a:pPr algn="ctr" eaLnBrk="1" fontAlgn="auto" hangingPunct="1">
              <a:spcBef>
                <a:spcPts val="0"/>
              </a:spcBef>
              <a:spcAft>
                <a:spcPts val="0"/>
              </a:spcAft>
              <a:defRPr/>
            </a:pPr>
            <a:r>
              <a:rPr lang="ru-RU" sz="1200" b="1" kern="0" dirty="0" smtClean="0">
                <a:latin typeface="Arial" panose="020B0604020202020204" pitchFamily="34" charset="0"/>
                <a:cs typeface="Arial" panose="020B0604020202020204" pitchFamily="34" charset="0"/>
              </a:rPr>
              <a:t>в случае </a:t>
            </a:r>
            <a:r>
              <a:rPr lang="ru-RU" sz="1200" b="1" kern="0" dirty="0" err="1" smtClean="0">
                <a:latin typeface="Arial" panose="020B0604020202020204" pitchFamily="34" charset="0"/>
                <a:cs typeface="Arial" panose="020B0604020202020204" pitchFamily="34" charset="0"/>
              </a:rPr>
              <a:t>неустранения</a:t>
            </a:r>
            <a:r>
              <a:rPr lang="ru-RU" sz="1200" b="1" kern="0" dirty="0" smtClean="0">
                <a:latin typeface="Arial" panose="020B0604020202020204" pitchFamily="34" charset="0"/>
                <a:cs typeface="Arial" panose="020B0604020202020204" pitchFamily="34" charset="0"/>
              </a:rPr>
              <a:t> </a:t>
            </a:r>
            <a:r>
              <a:rPr lang="ru-RU" sz="1200" b="1" kern="0" dirty="0">
                <a:latin typeface="Arial" panose="020B0604020202020204" pitchFamily="34" charset="0"/>
                <a:cs typeface="Arial" panose="020B0604020202020204" pitchFamily="34" charset="0"/>
              </a:rPr>
              <a:t>нарушений</a:t>
            </a:r>
          </a:p>
        </p:txBody>
      </p:sp>
      <p:sp>
        <p:nvSpPr>
          <p:cNvPr id="25" name="Стрелка вправо 24"/>
          <p:cNvSpPr/>
          <p:nvPr/>
        </p:nvSpPr>
        <p:spPr>
          <a:xfrm>
            <a:off x="8451176" y="1716957"/>
            <a:ext cx="647700" cy="496645"/>
          </a:xfrm>
          <a:prstGeom prst="rightArrow">
            <a:avLst/>
          </a:prstGeom>
          <a:solidFill>
            <a:schemeClr val="accent1">
              <a:lumMod val="60000"/>
              <a:lumOff val="40000"/>
            </a:schemeClr>
          </a:solidFill>
          <a:ln w="25400" cap="flat" cmpd="sng" algn="ctr">
            <a:solidFill>
              <a:srgbClr val="4E67C8">
                <a:shade val="50000"/>
              </a:srgbClr>
            </a:solidFill>
            <a:prstDash val="solid"/>
          </a:ln>
          <a:effectLst/>
        </p:spPr>
        <p:txBody>
          <a:bodyPr anchor="ctr"/>
          <a:lstStyle/>
          <a:p>
            <a:pPr algn="ctr" eaLnBrk="1" fontAlgn="auto" hangingPunct="1">
              <a:spcBef>
                <a:spcPts val="0"/>
              </a:spcBef>
              <a:spcAft>
                <a:spcPts val="0"/>
              </a:spcAft>
              <a:defRPr/>
            </a:pPr>
            <a:endParaRPr lang="ru-RU" kern="0" dirty="0">
              <a:solidFill>
                <a:prstClr val="white"/>
              </a:solidFill>
              <a:latin typeface="Calibri"/>
              <a:cs typeface="+mn-cs"/>
            </a:endParaRPr>
          </a:p>
        </p:txBody>
      </p:sp>
      <p:sp>
        <p:nvSpPr>
          <p:cNvPr id="26" name="Стрелка влево 25"/>
          <p:cNvSpPr/>
          <p:nvPr/>
        </p:nvSpPr>
        <p:spPr>
          <a:xfrm>
            <a:off x="8451176" y="3579414"/>
            <a:ext cx="647700" cy="569759"/>
          </a:xfrm>
          <a:prstGeom prst="leftArrow">
            <a:avLst/>
          </a:prstGeom>
          <a:solidFill>
            <a:schemeClr val="accent1">
              <a:lumMod val="60000"/>
              <a:lumOff val="40000"/>
            </a:schemeClr>
          </a:solidFill>
          <a:ln w="25400" cap="flat" cmpd="sng" algn="ctr">
            <a:solidFill>
              <a:srgbClr val="4E67C8">
                <a:shade val="50000"/>
              </a:srgbClr>
            </a:solidFill>
            <a:prstDash val="solid"/>
          </a:ln>
          <a:effectLst/>
        </p:spPr>
        <p:txBody>
          <a:bodyPr anchor="ctr"/>
          <a:lstStyle/>
          <a:p>
            <a:pPr algn="ctr" eaLnBrk="1" fontAlgn="auto" hangingPunct="1">
              <a:spcBef>
                <a:spcPts val="0"/>
              </a:spcBef>
              <a:spcAft>
                <a:spcPts val="0"/>
              </a:spcAft>
              <a:defRPr/>
            </a:pPr>
            <a:endParaRPr lang="ru-RU" kern="0" dirty="0">
              <a:solidFill>
                <a:prstClr val="white"/>
              </a:solidFill>
              <a:latin typeface="Calibri"/>
              <a:cs typeface="+mn-cs"/>
            </a:endParaRPr>
          </a:p>
        </p:txBody>
      </p:sp>
      <p:sp>
        <p:nvSpPr>
          <p:cNvPr id="27" name="Стрелка вниз 26"/>
          <p:cNvSpPr/>
          <p:nvPr/>
        </p:nvSpPr>
        <p:spPr>
          <a:xfrm>
            <a:off x="11432008" y="3002422"/>
            <a:ext cx="588962" cy="2159257"/>
          </a:xfrm>
          <a:prstGeom prst="downArrow">
            <a:avLst/>
          </a:prstGeom>
          <a:solidFill>
            <a:schemeClr val="accent1">
              <a:lumMod val="60000"/>
              <a:lumOff val="40000"/>
            </a:schemeClr>
          </a:solidFill>
          <a:ln w="25400" cap="flat" cmpd="sng" algn="ctr">
            <a:solidFill>
              <a:srgbClr val="4E67C8">
                <a:shade val="50000"/>
              </a:srgbClr>
            </a:solidFill>
            <a:prstDash val="solid"/>
          </a:ln>
          <a:effectLst/>
        </p:spPr>
        <p:txBody>
          <a:bodyPr anchor="ctr"/>
          <a:lstStyle/>
          <a:p>
            <a:pPr algn="ctr" eaLnBrk="1" fontAlgn="auto" hangingPunct="1">
              <a:spcBef>
                <a:spcPts val="0"/>
              </a:spcBef>
              <a:spcAft>
                <a:spcPts val="0"/>
              </a:spcAft>
              <a:defRPr/>
            </a:pPr>
            <a:endParaRPr lang="ru-RU" kern="0" dirty="0">
              <a:solidFill>
                <a:prstClr val="white"/>
              </a:solidFill>
              <a:latin typeface="Calibri"/>
              <a:cs typeface="+mn-cs"/>
            </a:endParaRPr>
          </a:p>
        </p:txBody>
      </p:sp>
      <p:sp>
        <p:nvSpPr>
          <p:cNvPr id="28" name="Стрелка вверх 27"/>
          <p:cNvSpPr/>
          <p:nvPr/>
        </p:nvSpPr>
        <p:spPr>
          <a:xfrm>
            <a:off x="10041706" y="4600089"/>
            <a:ext cx="485775" cy="561590"/>
          </a:xfrm>
          <a:prstGeom prst="upArrow">
            <a:avLst/>
          </a:prstGeom>
          <a:solidFill>
            <a:schemeClr val="accent1">
              <a:lumMod val="60000"/>
              <a:lumOff val="40000"/>
            </a:schemeClr>
          </a:solidFill>
          <a:ln w="25400" cap="flat" cmpd="sng" algn="ctr">
            <a:solidFill>
              <a:srgbClr val="4E67C8">
                <a:shade val="50000"/>
              </a:srgbClr>
            </a:solidFill>
            <a:prstDash val="solid"/>
          </a:ln>
          <a:effectLst/>
        </p:spPr>
        <p:txBody>
          <a:bodyPr anchor="ctr"/>
          <a:lstStyle/>
          <a:p>
            <a:pPr algn="ctr" eaLnBrk="1" fontAlgn="auto" hangingPunct="1">
              <a:spcBef>
                <a:spcPts val="0"/>
              </a:spcBef>
              <a:spcAft>
                <a:spcPts val="0"/>
              </a:spcAft>
              <a:defRPr/>
            </a:pPr>
            <a:endParaRPr lang="ru-RU" kern="0" dirty="0">
              <a:solidFill>
                <a:prstClr val="white"/>
              </a:solidFill>
              <a:latin typeface="Calibri"/>
              <a:cs typeface="+mn-cs"/>
            </a:endParaRPr>
          </a:p>
        </p:txBody>
      </p:sp>
      <p:sp>
        <p:nvSpPr>
          <p:cNvPr id="30" name="Стрелка вправо 29"/>
          <p:cNvSpPr/>
          <p:nvPr/>
        </p:nvSpPr>
        <p:spPr>
          <a:xfrm>
            <a:off x="5521595" y="1015923"/>
            <a:ext cx="374822" cy="524138"/>
          </a:xfrm>
          <a:prstGeom prst="rightArrow">
            <a:avLst/>
          </a:prstGeom>
          <a:solidFill>
            <a:schemeClr val="accent1">
              <a:lumMod val="60000"/>
              <a:lumOff val="40000"/>
            </a:schemeClr>
          </a:solidFill>
          <a:ln w="25400" cap="flat" cmpd="sng" algn="ctr">
            <a:solidFill>
              <a:srgbClr val="4E67C8">
                <a:shade val="50000"/>
              </a:srgbClr>
            </a:solidFill>
            <a:prstDash val="solid"/>
          </a:ln>
          <a:effectLst/>
        </p:spPr>
        <p:txBody>
          <a:bodyPr anchor="ctr"/>
          <a:lstStyle/>
          <a:p>
            <a:pPr algn="ctr" eaLnBrk="1" fontAlgn="auto" hangingPunct="1">
              <a:spcBef>
                <a:spcPts val="0"/>
              </a:spcBef>
              <a:spcAft>
                <a:spcPts val="0"/>
              </a:spcAft>
              <a:defRPr/>
            </a:pPr>
            <a:endParaRPr lang="ru-RU" kern="0" dirty="0">
              <a:solidFill>
                <a:prstClr val="white"/>
              </a:solidFill>
              <a:latin typeface="Calibri"/>
              <a:cs typeface="+mn-cs"/>
            </a:endParaRPr>
          </a:p>
        </p:txBody>
      </p:sp>
      <p:sp>
        <p:nvSpPr>
          <p:cNvPr id="31" name="Прямоугольник 30"/>
          <p:cNvSpPr/>
          <p:nvPr/>
        </p:nvSpPr>
        <p:spPr>
          <a:xfrm>
            <a:off x="9163250" y="983592"/>
            <a:ext cx="2755691" cy="1966169"/>
          </a:xfrm>
          <a:prstGeom prst="rect">
            <a:avLst/>
          </a:prstGeom>
          <a:solidFill>
            <a:srgbClr val="4E67C8"/>
          </a:solidFill>
          <a:ln w="25400" cap="flat" cmpd="sng" algn="ctr">
            <a:solidFill>
              <a:srgbClr val="4E67C8">
                <a:shade val="50000"/>
              </a:srgbClr>
            </a:solidFill>
            <a:prstDash val="solid"/>
          </a:ln>
          <a:effectLst/>
        </p:spPr>
        <p:txBody>
          <a:bodyPr anchor="ctr"/>
          <a:lstStyle/>
          <a:p>
            <a:pPr algn="ctr" eaLnBrk="1" fontAlgn="auto" hangingPunct="1">
              <a:spcBef>
                <a:spcPts val="0"/>
              </a:spcBef>
              <a:spcAft>
                <a:spcPts val="0"/>
              </a:spcAft>
              <a:defRPr/>
            </a:pPr>
            <a:r>
              <a:rPr lang="ru-RU" sz="1200" b="1" kern="0" dirty="0">
                <a:solidFill>
                  <a:prstClr val="white"/>
                </a:solidFill>
                <a:latin typeface="Arial" panose="020B0604020202020204" pitchFamily="34" charset="0"/>
                <a:cs typeface="Arial" panose="020B0604020202020204" pitchFamily="34" charset="0"/>
              </a:rPr>
              <a:t>Рассмотрение документов. Проверка правильности </a:t>
            </a:r>
            <a:r>
              <a:rPr lang="ru-RU" sz="1200" b="1" kern="0" dirty="0" smtClean="0">
                <a:solidFill>
                  <a:prstClr val="white"/>
                </a:solidFill>
                <a:latin typeface="Arial" panose="020B0604020202020204" pitchFamily="34" charset="0"/>
                <a:cs typeface="Arial" panose="020B0604020202020204" pitchFamily="34" charset="0"/>
              </a:rPr>
              <a:t>идентификации.</a:t>
            </a:r>
            <a:endParaRPr lang="ru-RU" sz="1200" b="1" kern="0" dirty="0">
              <a:solidFill>
                <a:prstClr val="white"/>
              </a:solidFill>
              <a:latin typeface="Arial" panose="020B0604020202020204" pitchFamily="34" charset="0"/>
              <a:cs typeface="Arial" panose="020B0604020202020204" pitchFamily="34" charset="0"/>
            </a:endParaRPr>
          </a:p>
        </p:txBody>
      </p:sp>
      <p:sp>
        <p:nvSpPr>
          <p:cNvPr id="32" name="Прямоугольник 31"/>
          <p:cNvSpPr/>
          <p:nvPr/>
        </p:nvSpPr>
        <p:spPr>
          <a:xfrm>
            <a:off x="5959205" y="983592"/>
            <a:ext cx="2406901" cy="2110897"/>
          </a:xfrm>
          <a:prstGeom prst="rect">
            <a:avLst/>
          </a:prstGeom>
          <a:solidFill>
            <a:srgbClr val="4E67C8"/>
          </a:solidFill>
          <a:ln w="25400" cap="flat" cmpd="sng" algn="ctr">
            <a:solidFill>
              <a:srgbClr val="4E67C8">
                <a:shade val="50000"/>
              </a:srgbClr>
            </a:solidFill>
            <a:prstDash val="solid"/>
          </a:ln>
          <a:effectLst/>
        </p:spPr>
        <p:txBody>
          <a:bodyPr anchor="ctr"/>
          <a:lstStyle/>
          <a:p>
            <a:pPr algn="ctr" eaLnBrk="1" fontAlgn="auto" hangingPunct="1">
              <a:spcBef>
                <a:spcPts val="0"/>
              </a:spcBef>
              <a:spcAft>
                <a:spcPts val="0"/>
              </a:spcAft>
              <a:defRPr/>
            </a:pPr>
            <a:r>
              <a:rPr lang="ru-RU" sz="1200" b="1" kern="0" dirty="0">
                <a:solidFill>
                  <a:prstClr val="white"/>
                </a:solidFill>
                <a:latin typeface="Arial" panose="020B0604020202020204" pitchFamily="34" charset="0"/>
                <a:cs typeface="Arial" panose="020B0604020202020204" pitchFamily="34" charset="0"/>
              </a:rPr>
              <a:t>Проверка полноты и достоверности документов. Межведомственное информационное </a:t>
            </a:r>
            <a:r>
              <a:rPr lang="ru-RU" sz="1200" b="1" kern="0" dirty="0" smtClean="0">
                <a:solidFill>
                  <a:prstClr val="white"/>
                </a:solidFill>
                <a:latin typeface="Arial" panose="020B0604020202020204" pitchFamily="34" charset="0"/>
                <a:cs typeface="Arial" panose="020B0604020202020204" pitchFamily="34" charset="0"/>
              </a:rPr>
              <a:t>взаимодействие.</a:t>
            </a:r>
            <a:endParaRPr lang="ru-RU" sz="1200" b="1" kern="0" dirty="0">
              <a:solidFill>
                <a:prstClr val="white"/>
              </a:solidFill>
              <a:latin typeface="Arial" panose="020B0604020202020204" pitchFamily="34" charset="0"/>
              <a:cs typeface="Arial" panose="020B0604020202020204" pitchFamily="34" charset="0"/>
            </a:endParaRPr>
          </a:p>
        </p:txBody>
      </p:sp>
      <p:sp>
        <p:nvSpPr>
          <p:cNvPr id="34" name="Стрелка вправо 33"/>
          <p:cNvSpPr/>
          <p:nvPr/>
        </p:nvSpPr>
        <p:spPr>
          <a:xfrm>
            <a:off x="1241660" y="926808"/>
            <a:ext cx="2067252" cy="757803"/>
          </a:xfrm>
          <a:prstGeom prst="rightArrow">
            <a:avLst/>
          </a:prstGeom>
          <a:solidFill>
            <a:srgbClr val="92D050"/>
          </a:solidFill>
          <a:ln w="25400" cap="flat" cmpd="sng" algn="ctr">
            <a:solidFill>
              <a:srgbClr val="4E67C8">
                <a:shade val="50000"/>
              </a:srgbClr>
            </a:solidFill>
            <a:prstDash val="solid"/>
          </a:ln>
          <a:effectLst/>
        </p:spPr>
        <p:txBody>
          <a:bodyPr anchor="ctr"/>
          <a:lstStyle/>
          <a:p>
            <a:pPr algn="ctr" eaLnBrk="1" fontAlgn="auto" hangingPunct="1">
              <a:spcBef>
                <a:spcPts val="0"/>
              </a:spcBef>
              <a:spcAft>
                <a:spcPts val="0"/>
              </a:spcAft>
              <a:defRPr/>
            </a:pPr>
            <a:r>
              <a:rPr lang="ru-RU" sz="1200" b="1" kern="0" dirty="0">
                <a:latin typeface="Arial" panose="020B0604020202020204" pitchFamily="34" charset="0"/>
                <a:cs typeface="Arial" panose="020B0604020202020204" pitchFamily="34" charset="0"/>
              </a:rPr>
              <a:t>Заявление и комплект документов</a:t>
            </a:r>
          </a:p>
        </p:txBody>
      </p:sp>
      <p:sp>
        <p:nvSpPr>
          <p:cNvPr id="35" name="Блок-схема: узел 34"/>
          <p:cNvSpPr/>
          <p:nvPr/>
        </p:nvSpPr>
        <p:spPr>
          <a:xfrm>
            <a:off x="88995" y="4834085"/>
            <a:ext cx="4963186" cy="1479556"/>
          </a:xfrm>
          <a:prstGeom prst="flowChartConnector">
            <a:avLst/>
          </a:prstGeom>
          <a:solidFill>
            <a:srgbClr val="FF0000"/>
          </a:solidFill>
          <a:ln w="25400" cap="flat" cmpd="sng" algn="ctr">
            <a:solidFill>
              <a:srgbClr val="4E67C8">
                <a:shade val="50000"/>
              </a:srgbClr>
            </a:solidFill>
            <a:prstDash val="solid"/>
          </a:ln>
          <a:effectLst/>
        </p:spPr>
        <p:txBody>
          <a:bodyPr anchor="ctr"/>
          <a:lstStyle/>
          <a:p>
            <a:pPr eaLnBrk="1" fontAlgn="auto" hangingPunct="1">
              <a:spcBef>
                <a:spcPts val="0"/>
              </a:spcBef>
              <a:spcAft>
                <a:spcPts val="0"/>
              </a:spcAft>
              <a:defRPr/>
            </a:pPr>
            <a:r>
              <a:rPr lang="ru-RU" sz="1400" b="1" u="sng" kern="0" dirty="0" smtClean="0">
                <a:solidFill>
                  <a:schemeClr val="bg1"/>
                </a:solidFill>
                <a:latin typeface="Arial" panose="020B0604020202020204" pitchFamily="34" charset="0"/>
                <a:cs typeface="Arial" panose="020B0604020202020204" pitchFamily="34" charset="0"/>
              </a:rPr>
              <a:t>Срок </a:t>
            </a:r>
            <a:r>
              <a:rPr lang="ru-RU" sz="1400" b="1" u="sng" kern="0" dirty="0">
                <a:solidFill>
                  <a:schemeClr val="bg1"/>
                </a:solidFill>
                <a:latin typeface="Arial" panose="020B0604020202020204" pitchFamily="34" charset="0"/>
                <a:cs typeface="Arial" panose="020B0604020202020204" pitchFamily="34" charset="0"/>
              </a:rPr>
              <a:t>предоставления </a:t>
            </a:r>
            <a:r>
              <a:rPr lang="ru-RU" sz="1400" b="1" u="sng" kern="0" dirty="0" smtClean="0">
                <a:solidFill>
                  <a:schemeClr val="bg1"/>
                </a:solidFill>
                <a:latin typeface="Arial" panose="020B0604020202020204" pitchFamily="34" charset="0"/>
                <a:cs typeface="Arial" panose="020B0604020202020204" pitchFamily="34" charset="0"/>
              </a:rPr>
              <a:t>госуслуги</a:t>
            </a:r>
            <a:r>
              <a:rPr lang="ru-RU" sz="1400" b="1" kern="0" dirty="0" smtClean="0">
                <a:solidFill>
                  <a:schemeClr val="bg1"/>
                </a:solidFill>
                <a:latin typeface="Arial" panose="020B0604020202020204" pitchFamily="34" charset="0"/>
                <a:cs typeface="Arial" panose="020B0604020202020204" pitchFamily="34" charset="0"/>
              </a:rPr>
              <a:t>:</a:t>
            </a:r>
          </a:p>
          <a:p>
            <a:pPr eaLnBrk="1" fontAlgn="auto" hangingPunct="1">
              <a:spcBef>
                <a:spcPts val="0"/>
              </a:spcBef>
              <a:spcAft>
                <a:spcPts val="0"/>
              </a:spcAft>
              <a:defRPr/>
            </a:pPr>
            <a:r>
              <a:rPr lang="ru-RU" sz="1400" b="1" kern="0" dirty="0" smtClean="0">
                <a:solidFill>
                  <a:schemeClr val="bg1"/>
                </a:solidFill>
                <a:latin typeface="Arial" panose="020B0604020202020204" pitchFamily="34" charset="0"/>
                <a:cs typeface="Arial" panose="020B0604020202020204" pitchFamily="34" charset="0"/>
              </a:rPr>
              <a:t> </a:t>
            </a:r>
          </a:p>
          <a:p>
            <a:pPr marL="171450" indent="-171450" eaLnBrk="1" fontAlgn="auto" hangingPunct="1">
              <a:spcBef>
                <a:spcPts val="0"/>
              </a:spcBef>
              <a:spcAft>
                <a:spcPts val="0"/>
              </a:spcAft>
              <a:buFontTx/>
              <a:buChar char="-"/>
              <a:defRPr/>
            </a:pPr>
            <a:r>
              <a:rPr lang="ru-RU" sz="1400" b="1" kern="0" dirty="0" smtClean="0">
                <a:solidFill>
                  <a:schemeClr val="bg1"/>
                </a:solidFill>
                <a:latin typeface="Arial" panose="020B0604020202020204" pitchFamily="34" charset="0"/>
                <a:cs typeface="Arial" panose="020B0604020202020204" pitchFamily="34" charset="0"/>
              </a:rPr>
              <a:t>ЕПГУ </a:t>
            </a:r>
            <a:r>
              <a:rPr lang="ru-RU" sz="1400" b="1" kern="0" dirty="0">
                <a:solidFill>
                  <a:schemeClr val="bg1"/>
                </a:solidFill>
                <a:latin typeface="Arial" panose="020B0604020202020204" pitchFamily="34" charset="0"/>
                <a:cs typeface="Arial" panose="020B0604020202020204" pitchFamily="34" charset="0"/>
              </a:rPr>
              <a:t>– 10  </a:t>
            </a:r>
            <a:r>
              <a:rPr lang="ru-RU" sz="1400" b="1" kern="0" dirty="0" smtClean="0">
                <a:solidFill>
                  <a:schemeClr val="bg1"/>
                </a:solidFill>
                <a:latin typeface="Arial" panose="020B0604020202020204" pitchFamily="34" charset="0"/>
                <a:cs typeface="Arial" panose="020B0604020202020204" pitchFamily="34" charset="0"/>
              </a:rPr>
              <a:t>р/д;</a:t>
            </a:r>
          </a:p>
          <a:p>
            <a:pPr marL="171450" indent="-171450" eaLnBrk="1" fontAlgn="auto" hangingPunct="1">
              <a:spcBef>
                <a:spcPts val="0"/>
              </a:spcBef>
              <a:spcAft>
                <a:spcPts val="0"/>
              </a:spcAft>
              <a:buFontTx/>
              <a:buChar char="-"/>
              <a:defRPr/>
            </a:pPr>
            <a:endParaRPr lang="ru-RU" sz="1400" b="1" kern="0" dirty="0" smtClean="0">
              <a:solidFill>
                <a:schemeClr val="bg1"/>
              </a:solidFill>
              <a:latin typeface="Arial" panose="020B0604020202020204" pitchFamily="34" charset="0"/>
              <a:cs typeface="Arial" panose="020B0604020202020204" pitchFamily="34" charset="0"/>
            </a:endParaRPr>
          </a:p>
          <a:p>
            <a:pPr>
              <a:defRPr/>
            </a:pPr>
            <a:r>
              <a:rPr lang="ru-RU" sz="1400" b="1" kern="0" dirty="0">
                <a:solidFill>
                  <a:schemeClr val="bg1"/>
                </a:solidFill>
                <a:latin typeface="Arial" panose="020B0604020202020204" pitchFamily="34" charset="0"/>
                <a:cs typeface="Arial" panose="020B0604020202020204" pitchFamily="34" charset="0"/>
              </a:rPr>
              <a:t>-</a:t>
            </a:r>
            <a:r>
              <a:rPr lang="ru-RU" sz="1400" b="1" kern="0" dirty="0" smtClean="0">
                <a:solidFill>
                  <a:schemeClr val="bg1"/>
                </a:solidFill>
                <a:latin typeface="Arial" panose="020B0604020202020204" pitchFamily="34" charset="0"/>
                <a:cs typeface="Arial" panose="020B0604020202020204" pitchFamily="34" charset="0"/>
              </a:rPr>
              <a:t> </a:t>
            </a:r>
            <a:r>
              <a:rPr lang="ru-RU" sz="1400" b="1" kern="0" dirty="0">
                <a:solidFill>
                  <a:schemeClr val="bg1"/>
                </a:solidFill>
                <a:latin typeface="Arial" panose="020B0604020202020204" pitchFamily="34" charset="0"/>
                <a:cs typeface="Arial" panose="020B0604020202020204" pitchFamily="34" charset="0"/>
              </a:rPr>
              <a:t>бумажный носитель –</a:t>
            </a:r>
            <a:r>
              <a:rPr lang="ru-RU" sz="1400" b="1" kern="0" dirty="0" smtClean="0">
                <a:solidFill>
                  <a:schemeClr val="bg1"/>
                </a:solidFill>
                <a:latin typeface="Arial" panose="020B0604020202020204" pitchFamily="34" charset="0"/>
                <a:cs typeface="Arial" panose="020B0604020202020204" pitchFamily="34" charset="0"/>
              </a:rPr>
              <a:t> 20 р/д</a:t>
            </a:r>
            <a:r>
              <a:rPr lang="ru-RU" sz="1400" b="1" kern="0" dirty="0">
                <a:solidFill>
                  <a:schemeClr val="bg1"/>
                </a:solidFill>
                <a:latin typeface="Arial" panose="020B0604020202020204" pitchFamily="34" charset="0"/>
                <a:cs typeface="Arial" panose="020B0604020202020204" pitchFamily="34" charset="0"/>
              </a:rPr>
              <a:t>.</a:t>
            </a:r>
          </a:p>
        </p:txBody>
      </p:sp>
      <p:sp>
        <p:nvSpPr>
          <p:cNvPr id="36" name="Стрелка влево 35"/>
          <p:cNvSpPr/>
          <p:nvPr/>
        </p:nvSpPr>
        <p:spPr>
          <a:xfrm>
            <a:off x="5282937" y="3615404"/>
            <a:ext cx="622812" cy="569759"/>
          </a:xfrm>
          <a:prstGeom prst="leftArrow">
            <a:avLst/>
          </a:prstGeom>
          <a:solidFill>
            <a:schemeClr val="accent1">
              <a:lumMod val="60000"/>
              <a:lumOff val="40000"/>
            </a:schemeClr>
          </a:solidFill>
          <a:ln w="25400" cap="flat" cmpd="sng" algn="ctr">
            <a:solidFill>
              <a:srgbClr val="4E67C8">
                <a:shade val="50000"/>
              </a:srgbClr>
            </a:solidFill>
            <a:prstDash val="solid"/>
          </a:ln>
          <a:effectLst/>
        </p:spPr>
        <p:txBody>
          <a:bodyPr anchor="ctr"/>
          <a:lstStyle/>
          <a:p>
            <a:pPr algn="ctr" eaLnBrk="1" fontAlgn="auto" hangingPunct="1">
              <a:spcBef>
                <a:spcPts val="0"/>
              </a:spcBef>
              <a:spcAft>
                <a:spcPts val="0"/>
              </a:spcAft>
              <a:defRPr/>
            </a:pPr>
            <a:endParaRPr lang="ru-RU" kern="0" dirty="0">
              <a:solidFill>
                <a:prstClr val="white"/>
              </a:solidFill>
              <a:latin typeface="Calibri"/>
              <a:cs typeface="+mn-cs"/>
            </a:endParaRPr>
          </a:p>
        </p:txBody>
      </p:sp>
    </p:spTree>
    <p:extLst>
      <p:ext uri="{BB962C8B-B14F-4D97-AF65-F5344CB8AC3E}">
        <p14:creationId xmlns:p14="http://schemas.microsoft.com/office/powerpoint/2010/main" val="332656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3" name="Прямоугольник 12"/>
          <p:cNvSpPr/>
          <p:nvPr/>
        </p:nvSpPr>
        <p:spPr>
          <a:xfrm>
            <a:off x="1735666" y="6597650"/>
            <a:ext cx="9313333" cy="128586"/>
          </a:xfrm>
          <a:prstGeom prst="rect">
            <a:avLst/>
          </a:prstGeom>
          <a:solidFill>
            <a:schemeClr val="bg1">
              <a:alpha val="64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endParaRPr lang="ru-RU" altLang="ru-RU">
              <a:solidFill>
                <a:srgbClr val="000000"/>
              </a:solidFill>
              <a:effectLst>
                <a:outerShdw blurRad="38100" dist="38100" dir="2700000" algn="tl">
                  <a:srgbClr val="C0C0C0"/>
                </a:outerShdw>
              </a:effectLst>
              <a:cs typeface="Times New Roman" panose="02020603050405020304" pitchFamily="18" charset="0"/>
            </a:endParaRPr>
          </a:p>
        </p:txBody>
      </p:sp>
      <p:sp>
        <p:nvSpPr>
          <p:cNvPr id="21507" name="Заголовок 1"/>
          <p:cNvSpPr txBox="1">
            <a:spLocks/>
          </p:cNvSpPr>
          <p:nvPr/>
        </p:nvSpPr>
        <p:spPr bwMode="auto">
          <a:xfrm>
            <a:off x="1143000" y="0"/>
            <a:ext cx="9906000" cy="889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7" tIns="36004" rIns="72007" bIns="36004"/>
          <a:lstStyle>
            <a:lvl1pPr defTabSz="719138">
              <a:lnSpc>
                <a:spcPct val="90000"/>
              </a:lnSpc>
              <a:spcBef>
                <a:spcPts val="1000"/>
              </a:spcBef>
              <a:buFont typeface="Arial" panose="020B0604020202020204" pitchFamily="34" charset="0"/>
              <a:buChar char="•"/>
              <a:tabLst>
                <a:tab pos="9672638" algn="l"/>
              </a:tabLst>
              <a:defRPr sz="2800">
                <a:solidFill>
                  <a:schemeClr val="tx1"/>
                </a:solidFill>
                <a:latin typeface="Calibri" panose="020F0502020204030204" pitchFamily="34" charset="0"/>
              </a:defRPr>
            </a:lvl1pPr>
            <a:lvl2pPr marL="742950" indent="-285750" defTabSz="719138">
              <a:lnSpc>
                <a:spcPct val="90000"/>
              </a:lnSpc>
              <a:spcBef>
                <a:spcPts val="500"/>
              </a:spcBef>
              <a:buFont typeface="Arial" panose="020B0604020202020204" pitchFamily="34" charset="0"/>
              <a:buChar char="•"/>
              <a:tabLst>
                <a:tab pos="9672638" algn="l"/>
              </a:tabLst>
              <a:defRPr sz="2400">
                <a:solidFill>
                  <a:schemeClr val="tx1"/>
                </a:solidFill>
                <a:latin typeface="Calibri" panose="020F0502020204030204" pitchFamily="34" charset="0"/>
              </a:defRPr>
            </a:lvl2pPr>
            <a:lvl3pPr marL="1143000" indent="-228600" defTabSz="719138">
              <a:lnSpc>
                <a:spcPct val="90000"/>
              </a:lnSpc>
              <a:spcBef>
                <a:spcPts val="500"/>
              </a:spcBef>
              <a:buFont typeface="Arial" panose="020B0604020202020204" pitchFamily="34" charset="0"/>
              <a:buChar char="•"/>
              <a:tabLst>
                <a:tab pos="9672638" algn="l"/>
              </a:tabLst>
              <a:defRPr sz="2000">
                <a:solidFill>
                  <a:schemeClr val="tx1"/>
                </a:solidFill>
                <a:latin typeface="Calibri" panose="020F0502020204030204" pitchFamily="34" charset="0"/>
              </a:defRPr>
            </a:lvl3pPr>
            <a:lvl4pPr marL="1600200" indent="-228600" defTabSz="719138">
              <a:lnSpc>
                <a:spcPct val="90000"/>
              </a:lnSpc>
              <a:spcBef>
                <a:spcPts val="500"/>
              </a:spcBef>
              <a:buFont typeface="Arial" panose="020B0604020202020204" pitchFamily="34" charset="0"/>
              <a:buChar char="•"/>
              <a:tabLst>
                <a:tab pos="9672638" algn="l"/>
              </a:tabLst>
              <a:defRPr sz="2000">
                <a:solidFill>
                  <a:schemeClr val="tx1"/>
                </a:solidFill>
                <a:latin typeface="Calibri" panose="020F0502020204030204" pitchFamily="34" charset="0"/>
              </a:defRPr>
            </a:lvl4pPr>
            <a:lvl5pPr marL="2057400" indent="-228600" defTabSz="719138">
              <a:lnSpc>
                <a:spcPct val="90000"/>
              </a:lnSpc>
              <a:spcBef>
                <a:spcPts val="500"/>
              </a:spcBef>
              <a:buFont typeface="Arial" panose="020B0604020202020204" pitchFamily="34" charset="0"/>
              <a:buChar char="•"/>
              <a:tabLst>
                <a:tab pos="9672638" algn="l"/>
              </a:tabLst>
              <a:defRPr sz="2000">
                <a:solidFill>
                  <a:schemeClr val="tx1"/>
                </a:solidFill>
                <a:latin typeface="Calibri" panose="020F0502020204030204" pitchFamily="34" charset="0"/>
              </a:defRPr>
            </a:lvl5pPr>
            <a:lvl6pPr marL="25146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6pPr>
            <a:lvl7pPr marL="29718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7pPr>
            <a:lvl8pPr marL="34290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8pPr>
            <a:lvl9pPr marL="38862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9pPr>
          </a:lstStyle>
          <a:p>
            <a:pPr algn="r">
              <a:lnSpc>
                <a:spcPct val="100000"/>
              </a:lnSpc>
              <a:spcBef>
                <a:spcPct val="0"/>
              </a:spcBef>
              <a:buFontTx/>
              <a:buNone/>
            </a:pPr>
            <a:r>
              <a:rPr lang="ru-RU" altLang="ru-RU" sz="4500">
                <a:solidFill>
                  <a:srgbClr val="FFC000"/>
                </a:solidFill>
                <a:latin typeface="Times New Roman" panose="02020603050405020304" pitchFamily="18" charset="0"/>
              </a:rPr>
              <a:t/>
            </a:r>
            <a:br>
              <a:rPr lang="ru-RU" altLang="ru-RU" sz="4500">
                <a:solidFill>
                  <a:srgbClr val="FFC000"/>
                </a:solidFill>
                <a:latin typeface="Times New Roman" panose="02020603050405020304" pitchFamily="18" charset="0"/>
              </a:rPr>
            </a:br>
            <a:endParaRPr lang="ru-RU" altLang="ru-RU" sz="600">
              <a:solidFill>
                <a:srgbClr val="EEECE1"/>
              </a:solidFill>
              <a:latin typeface="Calibri Light" panose="020F0302020204030204" pitchFamily="34" charset="0"/>
            </a:endParaRPr>
          </a:p>
        </p:txBody>
      </p:sp>
      <p:pic>
        <p:nvPicPr>
          <p:cNvPr id="21508" name="Рисунок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0"/>
            <a:ext cx="12192000" cy="104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descr="Ростехнадзор"/>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46" y="-69340"/>
            <a:ext cx="630331" cy="738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785778" y="29543"/>
            <a:ext cx="4446624" cy="887422"/>
          </a:xfrm>
          <a:prstGeom prst="rect">
            <a:avLst/>
          </a:prstGeom>
          <a:noFill/>
        </p:spPr>
        <p:txBody>
          <a:bodyPr wrap="square">
            <a:spAutoFit/>
          </a:bodyPr>
          <a:lstStyle/>
          <a:p>
            <a:pPr>
              <a:defRPr/>
            </a:pPr>
            <a:r>
              <a:rPr lang="ru-RU" sz="1600" dirty="0" smtClean="0">
                <a:solidFill>
                  <a:schemeClr val="bg1"/>
                </a:solidFill>
                <a:effectLst>
                  <a:outerShdw blurRad="38100" dist="38100" dir="2700000" algn="tl">
                    <a:srgbClr val="000000">
                      <a:alpha val="43137"/>
                    </a:srgbClr>
                  </a:outerShdw>
                </a:effectLst>
              </a:rPr>
              <a:t>Федеральная служба по экологическому, технологическому и атомному надзору</a:t>
            </a:r>
          </a:p>
          <a:p>
            <a:pPr>
              <a:spcBef>
                <a:spcPts val="200"/>
              </a:spcBef>
              <a:defRPr/>
            </a:pPr>
            <a:r>
              <a:rPr lang="ru-RU" dirty="0" smtClean="0">
                <a:solidFill>
                  <a:schemeClr val="bg1"/>
                </a:solidFill>
                <a:effectLst>
                  <a:outerShdw blurRad="38100" dist="38100" dir="2700000" algn="tl">
                    <a:srgbClr val="000000">
                      <a:alpha val="43137"/>
                    </a:srgbClr>
                  </a:outerShdw>
                </a:effectLst>
              </a:rPr>
              <a:t>МТУ РОСТЕХНАДЗОРА</a:t>
            </a:r>
            <a:endParaRPr lang="ru-RU" dirty="0">
              <a:solidFill>
                <a:schemeClr val="bg1"/>
              </a:solidFill>
              <a:effectLst>
                <a:outerShdw blurRad="38100" dist="38100" dir="2700000" algn="tl">
                  <a:srgbClr val="000000">
                    <a:alpha val="43137"/>
                  </a:srgbClr>
                </a:outerShdw>
              </a:effectLst>
            </a:endParaRPr>
          </a:p>
        </p:txBody>
      </p:sp>
      <p:sp>
        <p:nvSpPr>
          <p:cNvPr id="21512" name="Text Box 4"/>
          <p:cNvSpPr txBox="1">
            <a:spLocks noChangeArrowheads="1"/>
          </p:cNvSpPr>
          <p:nvPr/>
        </p:nvSpPr>
        <p:spPr bwMode="auto">
          <a:xfrm>
            <a:off x="0" y="6457279"/>
            <a:ext cx="12192000" cy="32993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7287" tIns="53643" rIns="107287" bIns="5364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defRPr/>
            </a:pPr>
            <a:r>
              <a:rPr lang="ru-RU" sz="1600" dirty="0" smtClean="0">
                <a:solidFill>
                  <a:schemeClr val="bg1"/>
                </a:solidFill>
                <a:effectLst>
                  <a:outerShdw blurRad="38100" dist="38100" dir="2700000" algn="tl">
                    <a:srgbClr val="000000">
                      <a:alpha val="43137"/>
                    </a:srgbClr>
                  </a:outerShdw>
                </a:effectLst>
              </a:rPr>
              <a:t>18.03.2026</a:t>
            </a:r>
            <a:endParaRPr lang="ru-RU" sz="1600" dirty="0">
              <a:solidFill>
                <a:schemeClr val="bg1"/>
              </a:solidFill>
              <a:effectLst>
                <a:outerShdw blurRad="38100" dist="38100" dir="2700000" algn="tl">
                  <a:srgbClr val="000000">
                    <a:alpha val="43137"/>
                  </a:srgbClr>
                </a:outerShdw>
              </a:effectLst>
            </a:endParaRPr>
          </a:p>
        </p:txBody>
      </p:sp>
      <p:graphicFrame>
        <p:nvGraphicFramePr>
          <p:cNvPr id="7" name="Диаграмма 8"/>
          <p:cNvGraphicFramePr>
            <a:graphicFrameLocks noGrp="1"/>
          </p:cNvGraphicFramePr>
          <p:nvPr/>
        </p:nvGraphicFramePr>
        <p:xfrm>
          <a:off x="2147483647" y="2147483647"/>
          <a:ext cx="0" cy="0"/>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5361254" y="0"/>
            <a:ext cx="6563456" cy="707886"/>
          </a:xfrm>
          <a:prstGeom prst="rect">
            <a:avLst/>
          </a:prstGeom>
          <a:noFill/>
        </p:spPr>
        <p:txBody>
          <a:bodyPr wrap="square">
            <a:spAutoFit/>
          </a:bodyPr>
          <a:lstStyle/>
          <a:p>
            <a:pPr>
              <a:defRPr/>
            </a:pPr>
            <a:r>
              <a:rPr lang="ru-RU" sz="2000" dirty="0">
                <a:solidFill>
                  <a:schemeClr val="bg1"/>
                </a:solidFill>
                <a:effectLst>
                  <a:outerShdw blurRad="38100" dist="38100" dir="2700000" algn="tl">
                    <a:srgbClr val="000000">
                      <a:alpha val="43137"/>
                    </a:srgbClr>
                  </a:outerShdw>
                </a:effectLst>
              </a:rPr>
              <a:t>Отдел </a:t>
            </a:r>
            <a:r>
              <a:rPr lang="ru-RU" sz="2000" dirty="0" smtClean="0">
                <a:solidFill>
                  <a:schemeClr val="bg1"/>
                </a:solidFill>
                <a:effectLst>
                  <a:outerShdw blurRad="38100" dist="38100" dir="2700000" algn="tl">
                    <a:srgbClr val="000000">
                      <a:alpha val="43137"/>
                    </a:srgbClr>
                  </a:outerShdw>
                </a:effectLst>
              </a:rPr>
              <a:t>оценок, регистрации ОПО и лицензирования деятельности в области промышленной безопасности</a:t>
            </a:r>
            <a:endParaRPr lang="ru-RU" sz="2000" dirty="0">
              <a:solidFill>
                <a:schemeClr val="bg1"/>
              </a:solidFill>
              <a:effectLst>
                <a:outerShdw blurRad="38100" dist="38100" dir="2700000" algn="tl">
                  <a:srgbClr val="000000">
                    <a:alpha val="43137"/>
                  </a:srgbClr>
                </a:outerShdw>
              </a:effectLst>
            </a:endParaRPr>
          </a:p>
        </p:txBody>
      </p:sp>
      <p:sp>
        <p:nvSpPr>
          <p:cNvPr id="2" name="Овал 1"/>
          <p:cNvSpPr/>
          <p:nvPr/>
        </p:nvSpPr>
        <p:spPr>
          <a:xfrm>
            <a:off x="11656194" y="6248200"/>
            <a:ext cx="525496" cy="5227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7</a:t>
            </a:r>
            <a:endParaRPr lang="ru-RU" dirty="0" smtClean="0"/>
          </a:p>
        </p:txBody>
      </p:sp>
      <p:graphicFrame>
        <p:nvGraphicFramePr>
          <p:cNvPr id="15" name="Таблица 14"/>
          <p:cNvGraphicFramePr>
            <a:graphicFrameLocks noGrp="1"/>
          </p:cNvGraphicFramePr>
          <p:nvPr>
            <p:extLst>
              <p:ext uri="{D42A27DB-BD31-4B8C-83A1-F6EECF244321}">
                <p14:modId xmlns:p14="http://schemas.microsoft.com/office/powerpoint/2010/main" val="1920034552"/>
              </p:ext>
            </p:extLst>
          </p:nvPr>
        </p:nvGraphicFramePr>
        <p:xfrm>
          <a:off x="223836" y="1058778"/>
          <a:ext cx="11778866" cy="5128446"/>
        </p:xfrm>
        <a:graphic>
          <a:graphicData uri="http://schemas.openxmlformats.org/drawingml/2006/table">
            <a:tbl>
              <a:tblPr firstRow="1" bandRow="1">
                <a:tableStyleId>{5C22544A-7EE6-4342-B048-85BDC9FD1C3A}</a:tableStyleId>
              </a:tblPr>
              <a:tblGrid>
                <a:gridCol w="531246"/>
                <a:gridCol w="4834504"/>
                <a:gridCol w="690643"/>
                <a:gridCol w="5722473"/>
              </a:tblGrid>
              <a:tr h="1296469">
                <a:tc>
                  <a:txBody>
                    <a:bodyPr/>
                    <a:lstStyle/>
                    <a:p>
                      <a:endParaRPr lang="ru-RU" sz="1800" dirty="0"/>
                    </a:p>
                  </a:txBody>
                  <a:tcPr marL="91435" marR="91435" marT="45723" marB="45723">
                    <a:solidFill>
                      <a:schemeClr val="bg1"/>
                    </a:solidFill>
                  </a:tcPr>
                </a:tc>
                <a:tc>
                  <a:txBody>
                    <a:bodyPr/>
                    <a:lstStyle/>
                    <a:p>
                      <a:pPr algn="ctr"/>
                      <a:r>
                        <a:rPr lang="ru-RU" sz="1400" b="0" dirty="0" smtClean="0">
                          <a:solidFill>
                            <a:schemeClr val="tx1"/>
                          </a:solidFill>
                          <a:latin typeface="Arial Black" panose="020B0A04020102020204" pitchFamily="34" charset="0"/>
                        </a:rPr>
                        <a:t>Основания для отказа в предоставлении государственной услуги                                согласно административному регламенту </a:t>
                      </a:r>
                    </a:p>
                    <a:p>
                      <a:pPr algn="ctr"/>
                      <a:r>
                        <a:rPr lang="ru-RU" sz="1400" b="0" dirty="0" smtClean="0">
                          <a:solidFill>
                            <a:schemeClr val="tx1"/>
                          </a:solidFill>
                          <a:latin typeface="Arial Black" panose="020B0A04020102020204" pitchFamily="34" charset="0"/>
                        </a:rPr>
                        <a:t>(приказ Ростехнадзора от 08.04.2019 № 140)</a:t>
                      </a:r>
                      <a:endParaRPr lang="ru-RU" sz="1400" b="0" dirty="0">
                        <a:solidFill>
                          <a:schemeClr val="tx1"/>
                        </a:solidFill>
                        <a:latin typeface="Arial Black" panose="020B0A04020102020204" pitchFamily="34" charset="0"/>
                      </a:endParaRPr>
                    </a:p>
                  </a:txBody>
                  <a:tcPr marL="91435" marR="91435" marT="45723" marB="45723">
                    <a:solidFill>
                      <a:schemeClr val="bg1"/>
                    </a:solidFill>
                  </a:tcPr>
                </a:tc>
                <a:tc>
                  <a:txBody>
                    <a:bodyPr/>
                    <a:lstStyle/>
                    <a:p>
                      <a:endParaRPr lang="ru-RU" sz="1800" dirty="0"/>
                    </a:p>
                  </a:txBody>
                  <a:tcPr marL="91435" marR="91435" marT="45723" marB="45723">
                    <a:solidFill>
                      <a:schemeClr val="bg1"/>
                    </a:solidFill>
                  </a:tcPr>
                </a:tc>
                <a:tc>
                  <a:txBody>
                    <a:bodyPr/>
                    <a:lstStyle/>
                    <a:p>
                      <a:pPr algn="ctr"/>
                      <a:r>
                        <a:rPr lang="ru-RU" sz="1400" b="0" dirty="0" smtClean="0">
                          <a:solidFill>
                            <a:srgbClr val="C00000"/>
                          </a:solidFill>
                          <a:latin typeface="Arial Black" panose="020B0A04020102020204" pitchFamily="34" charset="0"/>
                        </a:rPr>
                        <a:t>Основания для отказа в предоставлении государственной услуги                                                   согласно постановлению Правительства                   Российской Федерации от 03.09.2025 № 1363</a:t>
                      </a:r>
                      <a:endParaRPr lang="ru-RU" sz="1400" b="0" dirty="0">
                        <a:solidFill>
                          <a:srgbClr val="C00000"/>
                        </a:solidFill>
                        <a:latin typeface="Arial Black" panose="020B0A04020102020204" pitchFamily="34" charset="0"/>
                      </a:endParaRPr>
                    </a:p>
                  </a:txBody>
                  <a:tcPr marL="91435" marR="91435" marT="45723" marB="45723">
                    <a:solidFill>
                      <a:schemeClr val="bg1"/>
                    </a:solidFill>
                  </a:tcPr>
                </a:tc>
              </a:tr>
              <a:tr h="957994">
                <a:tc>
                  <a:txBody>
                    <a:bodyPr/>
                    <a:lstStyle/>
                    <a:p>
                      <a:pPr algn="ctr"/>
                      <a:r>
                        <a:rPr lang="ru-RU" sz="1200" b="1" dirty="0" smtClean="0">
                          <a:latin typeface="Times New Roman" panose="02020603050405020304" pitchFamily="18" charset="0"/>
                          <a:cs typeface="Times New Roman" panose="02020603050405020304" pitchFamily="18" charset="0"/>
                        </a:rPr>
                        <a:t>1.</a:t>
                      </a:r>
                      <a:endParaRPr lang="ru-RU" sz="1200" b="1" dirty="0">
                        <a:latin typeface="Times New Roman" panose="02020603050405020304" pitchFamily="18" charset="0"/>
                        <a:cs typeface="Times New Roman" panose="02020603050405020304" pitchFamily="18" charset="0"/>
                      </a:endParaRPr>
                    </a:p>
                  </a:txBody>
                  <a:tcPr marL="91435" marR="91435" marT="45723" marB="45723"/>
                </a:tc>
                <a:tc>
                  <a:txBody>
                    <a:bodyPr/>
                    <a:lstStyle/>
                    <a:p>
                      <a:r>
                        <a:rPr lang="ru-RU" sz="1200" b="1" dirty="0" smtClean="0">
                          <a:latin typeface="Times New Roman" panose="02020603050405020304" pitchFamily="18" charset="0"/>
                          <a:cs typeface="Times New Roman" panose="02020603050405020304" pitchFamily="18" charset="0"/>
                        </a:rPr>
                        <a:t>Несоответствие информации, представленной заявителем, сведениям, находящимся в распоряжении органа, предоставляющего государственную услугу, и (или) полученным на основании межведомственных запросов</a:t>
                      </a:r>
                    </a:p>
                  </a:txBody>
                  <a:tcPr marL="91435" marR="91435" marT="45723" marB="45723"/>
                </a:tc>
                <a:tc>
                  <a:txBody>
                    <a:bodyPr/>
                    <a:lstStyle/>
                    <a:p>
                      <a:pPr algn="ctr"/>
                      <a:r>
                        <a:rPr lang="ru-RU" sz="1200" b="1" dirty="0" smtClean="0">
                          <a:solidFill>
                            <a:srgbClr val="C00000"/>
                          </a:solidFill>
                          <a:latin typeface="Times New Roman" panose="02020603050405020304" pitchFamily="18" charset="0"/>
                          <a:cs typeface="Times New Roman" panose="02020603050405020304" pitchFamily="18" charset="0"/>
                        </a:rPr>
                        <a:t>1.</a:t>
                      </a:r>
                      <a:endParaRPr lang="ru-RU" sz="1200" b="1" dirty="0">
                        <a:solidFill>
                          <a:srgbClr val="C00000"/>
                        </a:solidFill>
                        <a:latin typeface="Times New Roman" panose="02020603050405020304" pitchFamily="18" charset="0"/>
                        <a:cs typeface="Times New Roman" panose="02020603050405020304" pitchFamily="18" charset="0"/>
                      </a:endParaRPr>
                    </a:p>
                  </a:txBody>
                  <a:tcPr marL="91435" marR="91435" marT="45723" marB="45723"/>
                </a:tc>
                <a:tc>
                  <a:txBody>
                    <a:bodyPr/>
                    <a:lstStyle/>
                    <a:p>
                      <a:pPr algn="just"/>
                      <a:r>
                        <a:rPr lang="ru-RU" sz="1200" b="1" i="1" dirty="0" smtClean="0">
                          <a:solidFill>
                            <a:srgbClr val="C00000"/>
                          </a:solidFill>
                          <a:latin typeface="Times New Roman" panose="02020603050405020304" pitchFamily="18" charset="0"/>
                          <a:cs typeface="Times New Roman" panose="02020603050405020304" pitchFamily="18" charset="0"/>
                        </a:rPr>
                        <a:t>Выявление недостоверности информации, содержащейся в заявлении о регистрации объекта (заявлении о внесении изменений в сведения) и (или) прилагаемых к нему документах и (или) сведениях</a:t>
                      </a:r>
                    </a:p>
                  </a:txBody>
                  <a:tcPr marL="91435" marR="91435" marT="45723" marB="45723"/>
                </a:tc>
              </a:tr>
              <a:tr h="957994">
                <a:tc>
                  <a:txBody>
                    <a:bodyPr/>
                    <a:lstStyle/>
                    <a:p>
                      <a:pPr algn="ctr"/>
                      <a:r>
                        <a:rPr lang="ru-RU" sz="1200" b="1" dirty="0" smtClean="0">
                          <a:latin typeface="Times New Roman" panose="02020603050405020304" pitchFamily="18" charset="0"/>
                          <a:cs typeface="Times New Roman" panose="02020603050405020304" pitchFamily="18" charset="0"/>
                        </a:rPr>
                        <a:t>2.</a:t>
                      </a:r>
                      <a:endParaRPr lang="ru-RU" sz="1200" b="1" dirty="0">
                        <a:latin typeface="Times New Roman" panose="02020603050405020304" pitchFamily="18" charset="0"/>
                        <a:cs typeface="Times New Roman" panose="02020603050405020304" pitchFamily="18" charset="0"/>
                      </a:endParaRPr>
                    </a:p>
                  </a:txBody>
                  <a:tcPr marL="91435" marR="91435" marT="45723" marB="45723"/>
                </a:tc>
                <a:tc>
                  <a:txBody>
                    <a:bodyPr/>
                    <a:lstStyle/>
                    <a:p>
                      <a:r>
                        <a:rPr lang="ru-RU" sz="1200" b="1" dirty="0" smtClean="0">
                          <a:latin typeface="Times New Roman" panose="02020603050405020304" pitchFamily="18" charset="0"/>
                          <a:cs typeface="Times New Roman" panose="02020603050405020304" pitchFamily="18" charset="0"/>
                        </a:rPr>
                        <a:t>Представление комплекта документов не в полном объеме и (или) оформление заявления с нарушением требований Административного регламента</a:t>
                      </a:r>
                    </a:p>
                  </a:txBody>
                  <a:tcPr marL="91435" marR="91435" marT="45723" marB="45723"/>
                </a:tc>
                <a:tc>
                  <a:txBody>
                    <a:bodyPr/>
                    <a:lstStyle/>
                    <a:p>
                      <a:pPr algn="ctr"/>
                      <a:r>
                        <a:rPr lang="ru-RU" sz="1200" b="1" dirty="0" smtClean="0">
                          <a:solidFill>
                            <a:srgbClr val="C00000"/>
                          </a:solidFill>
                          <a:latin typeface="Times New Roman" panose="02020603050405020304" pitchFamily="18" charset="0"/>
                          <a:cs typeface="Times New Roman" panose="02020603050405020304" pitchFamily="18" charset="0"/>
                        </a:rPr>
                        <a:t>2.</a:t>
                      </a:r>
                      <a:endParaRPr lang="ru-RU" sz="1200" b="1" dirty="0">
                        <a:solidFill>
                          <a:srgbClr val="C00000"/>
                        </a:solidFill>
                        <a:latin typeface="Times New Roman" panose="02020603050405020304" pitchFamily="18" charset="0"/>
                        <a:cs typeface="Times New Roman" panose="02020603050405020304" pitchFamily="18" charset="0"/>
                      </a:endParaRPr>
                    </a:p>
                  </a:txBody>
                  <a:tcPr marL="91435" marR="91435" marT="45723" marB="45723"/>
                </a:tc>
                <a:tc>
                  <a:txBody>
                    <a:bodyPr/>
                    <a:lstStyle/>
                    <a:p>
                      <a:r>
                        <a:rPr lang="ru-RU" sz="1200" b="1" i="1" dirty="0" smtClean="0">
                          <a:solidFill>
                            <a:srgbClr val="C00000"/>
                          </a:solidFill>
                          <a:latin typeface="Times New Roman" panose="02020603050405020304" pitchFamily="18" charset="0"/>
                          <a:cs typeface="Times New Roman" panose="02020603050405020304" pitchFamily="18" charset="0"/>
                        </a:rPr>
                        <a:t>Выявление неправильности проведения идентификации, в том числе присвоения типового наименования (именного кода) опасному производственному объекту и классификации опасного производственного объекта в соответствии с приложением 2 к Федеральному закону</a:t>
                      </a:r>
                    </a:p>
                  </a:txBody>
                  <a:tcPr marL="91435" marR="91435" marT="45723" marB="45723"/>
                </a:tc>
              </a:tr>
              <a:tr h="783814">
                <a:tc>
                  <a:txBody>
                    <a:bodyPr/>
                    <a:lstStyle/>
                    <a:p>
                      <a:pPr algn="ctr"/>
                      <a:r>
                        <a:rPr lang="ru-RU" sz="1200" b="1" dirty="0" smtClean="0">
                          <a:solidFill>
                            <a:schemeClr val="tx1"/>
                          </a:solidFill>
                          <a:latin typeface="Times New Roman" panose="02020603050405020304" pitchFamily="18" charset="0"/>
                          <a:cs typeface="Times New Roman" panose="02020603050405020304" pitchFamily="18" charset="0"/>
                        </a:rPr>
                        <a:t>3.</a:t>
                      </a:r>
                      <a:endParaRPr lang="ru-RU" sz="1200" b="1" dirty="0">
                        <a:solidFill>
                          <a:schemeClr val="tx1"/>
                        </a:solidFill>
                        <a:latin typeface="Times New Roman" panose="02020603050405020304" pitchFamily="18" charset="0"/>
                        <a:cs typeface="Times New Roman" panose="02020603050405020304" pitchFamily="18" charset="0"/>
                      </a:endParaRPr>
                    </a:p>
                  </a:txBody>
                  <a:tcPr marL="91435" marR="91435" marT="45723" marB="45723"/>
                </a:tc>
                <a:tc>
                  <a:txBody>
                    <a:bodyPr/>
                    <a:lstStyle/>
                    <a:p>
                      <a:r>
                        <a:rPr lang="ru-RU" sz="1200" b="1" dirty="0" smtClean="0">
                          <a:latin typeface="Times New Roman" panose="02020603050405020304" pitchFamily="18" charset="0"/>
                          <a:cs typeface="Times New Roman" panose="02020603050405020304" pitchFamily="18" charset="0"/>
                        </a:rPr>
                        <a:t>Несоответствие сведений, содержащихся в документах, предусмотренных Административным регламентом, сведениям, указанным в заявлении</a:t>
                      </a:r>
                    </a:p>
                  </a:txBody>
                  <a:tcPr marL="91435" marR="91435" marT="45723" marB="45723"/>
                </a:tc>
                <a:tc>
                  <a:txBody>
                    <a:bodyPr/>
                    <a:lstStyle/>
                    <a:p>
                      <a:pPr algn="ctr"/>
                      <a:r>
                        <a:rPr lang="ru-RU" sz="1200" b="1" dirty="0" smtClean="0">
                          <a:solidFill>
                            <a:srgbClr val="C00000"/>
                          </a:solidFill>
                          <a:latin typeface="Times New Roman" panose="02020603050405020304" pitchFamily="18" charset="0"/>
                          <a:cs typeface="Times New Roman" panose="02020603050405020304" pitchFamily="18" charset="0"/>
                        </a:rPr>
                        <a:t>3.</a:t>
                      </a:r>
                      <a:endParaRPr lang="ru-RU" sz="1200" b="1" dirty="0">
                        <a:solidFill>
                          <a:srgbClr val="C00000"/>
                        </a:solidFill>
                        <a:latin typeface="Times New Roman" panose="02020603050405020304" pitchFamily="18" charset="0"/>
                        <a:cs typeface="Times New Roman" panose="02020603050405020304" pitchFamily="18" charset="0"/>
                      </a:endParaRPr>
                    </a:p>
                  </a:txBody>
                  <a:tcPr marL="91435" marR="91435" marT="45723" marB="45723"/>
                </a:tc>
                <a:tc>
                  <a:txBody>
                    <a:bodyPr/>
                    <a:lstStyle/>
                    <a:p>
                      <a:r>
                        <a:rPr lang="ru-RU" sz="1200" b="1" dirty="0" smtClean="0">
                          <a:latin typeface="Times New Roman" panose="02020603050405020304" pitchFamily="18" charset="0"/>
                          <a:cs typeface="Times New Roman" panose="02020603050405020304" pitchFamily="18" charset="0"/>
                        </a:rPr>
                        <a:t> </a:t>
                      </a:r>
                      <a:r>
                        <a:rPr lang="ru-RU" sz="1200" b="1" i="1" dirty="0" smtClean="0">
                          <a:solidFill>
                            <a:srgbClr val="C00000"/>
                          </a:solidFill>
                          <a:latin typeface="Times New Roman" panose="02020603050405020304" pitchFamily="18" charset="0"/>
                          <a:cs typeface="Times New Roman" panose="02020603050405020304" pitchFamily="18" charset="0"/>
                        </a:rPr>
                        <a:t>Отсутствие оснований для внесения изменений в сведения, содержащиеся в государственном реестре, предусмотренных Правилами (в случае представления заявления о внесении изменений в сведения)</a:t>
                      </a:r>
                      <a:endParaRPr lang="ru-RU" sz="1200" b="1" i="1" dirty="0">
                        <a:solidFill>
                          <a:srgbClr val="C00000"/>
                        </a:solidFill>
                        <a:latin typeface="Times New Roman" panose="02020603050405020304" pitchFamily="18" charset="0"/>
                        <a:cs typeface="Times New Roman" panose="02020603050405020304" pitchFamily="18" charset="0"/>
                      </a:endParaRPr>
                    </a:p>
                  </a:txBody>
                  <a:tcPr marL="91435" marR="91435" marT="45723" marB="45723"/>
                </a:tc>
              </a:tr>
              <a:tr h="1132175">
                <a:tc gridSpan="2">
                  <a:txBody>
                    <a:bodyPr/>
                    <a:lstStyle/>
                    <a:p>
                      <a:endParaRPr lang="ru-RU" sz="1200" b="1" i="1" dirty="0" smtClean="0">
                        <a:solidFill>
                          <a:srgbClr val="FF3300"/>
                        </a:solidFill>
                        <a:latin typeface="Times New Roman" panose="02020603050405020304" pitchFamily="18" charset="0"/>
                        <a:cs typeface="Times New Roman" panose="02020603050405020304" pitchFamily="18" charset="0"/>
                      </a:endParaRPr>
                    </a:p>
                    <a:p>
                      <a:endParaRPr lang="ru-RU" sz="1200" b="1" i="1" dirty="0" smtClean="0">
                        <a:solidFill>
                          <a:srgbClr val="FF3300"/>
                        </a:solidFill>
                        <a:latin typeface="Times New Roman" panose="02020603050405020304" pitchFamily="18" charset="0"/>
                        <a:cs typeface="Times New Roman" panose="02020603050405020304" pitchFamily="18" charset="0"/>
                      </a:endParaRPr>
                    </a:p>
                    <a:p>
                      <a:r>
                        <a:rPr lang="ru-RU" sz="1200" b="1" i="1" dirty="0" smtClean="0">
                          <a:solidFill>
                            <a:srgbClr val="FF3300"/>
                          </a:solidFill>
                          <a:latin typeface="Times New Roman" panose="02020603050405020304" pitchFamily="18" charset="0"/>
                          <a:cs typeface="Times New Roman" panose="02020603050405020304" pitchFamily="18" charset="0"/>
                        </a:rPr>
                        <a:t>Добавлено новое основание для отказа в предоставлении </a:t>
                      </a:r>
                    </a:p>
                    <a:p>
                      <a:r>
                        <a:rPr lang="ru-RU" sz="1200" b="1" i="1" dirty="0" smtClean="0">
                          <a:solidFill>
                            <a:srgbClr val="FF3300"/>
                          </a:solidFill>
                          <a:latin typeface="Times New Roman" panose="02020603050405020304" pitchFamily="18" charset="0"/>
                          <a:cs typeface="Times New Roman" panose="02020603050405020304" pitchFamily="18" charset="0"/>
                        </a:rPr>
                        <a:t>государственной услуги</a:t>
                      </a:r>
                      <a:endParaRPr lang="ru-RU" sz="1200" b="1" i="1" dirty="0">
                        <a:solidFill>
                          <a:srgbClr val="FF3300"/>
                        </a:solidFill>
                        <a:latin typeface="Times New Roman" panose="02020603050405020304" pitchFamily="18" charset="0"/>
                        <a:cs typeface="Times New Roman" panose="02020603050405020304" pitchFamily="18" charset="0"/>
                      </a:endParaRPr>
                    </a:p>
                  </a:txBody>
                  <a:tcPr marL="91435" marR="91435" marT="45723" marB="45723"/>
                </a:tc>
                <a:tc hMerge="1">
                  <a:txBody>
                    <a:bodyPr/>
                    <a:lstStyle/>
                    <a:p>
                      <a:endParaRPr lang="ru-RU" sz="1200" b="1" dirty="0">
                        <a:latin typeface="Times New Roman" panose="02020603050405020304" pitchFamily="18" charset="0"/>
                        <a:cs typeface="Times New Roman" panose="02020603050405020304" pitchFamily="18" charset="0"/>
                      </a:endParaRPr>
                    </a:p>
                  </a:txBody>
                  <a:tcPr marL="91435" marR="91435" marT="45723" marB="45723"/>
                </a:tc>
                <a:tc>
                  <a:txBody>
                    <a:bodyPr/>
                    <a:lstStyle/>
                    <a:p>
                      <a:pPr algn="ctr"/>
                      <a:r>
                        <a:rPr lang="ru-RU" sz="1200" b="1" dirty="0" smtClean="0">
                          <a:solidFill>
                            <a:srgbClr val="C00000"/>
                          </a:solidFill>
                          <a:latin typeface="Times New Roman" panose="02020603050405020304" pitchFamily="18" charset="0"/>
                          <a:cs typeface="Times New Roman" panose="02020603050405020304" pitchFamily="18" charset="0"/>
                        </a:rPr>
                        <a:t>4.</a:t>
                      </a:r>
                      <a:endParaRPr lang="ru-RU" sz="1200" b="1" dirty="0">
                        <a:solidFill>
                          <a:srgbClr val="C00000"/>
                        </a:solidFill>
                        <a:latin typeface="Times New Roman" panose="02020603050405020304" pitchFamily="18" charset="0"/>
                        <a:cs typeface="Times New Roman" panose="02020603050405020304" pitchFamily="18" charset="0"/>
                      </a:endParaRPr>
                    </a:p>
                  </a:txBody>
                  <a:tcPr marL="91435" marR="91435" marT="45723" marB="45723"/>
                </a:tc>
                <a:tc>
                  <a:txBody>
                    <a:bodyPr/>
                    <a:lstStyle/>
                    <a:p>
                      <a:r>
                        <a:rPr lang="ru-RU" sz="1200" b="1" i="1" dirty="0" err="1" smtClean="0">
                          <a:solidFill>
                            <a:srgbClr val="C00000"/>
                          </a:solidFill>
                          <a:latin typeface="Times New Roman" panose="02020603050405020304" pitchFamily="18" charset="0"/>
                          <a:cs typeface="Times New Roman" panose="02020603050405020304" pitchFamily="18" charset="0"/>
                        </a:rPr>
                        <a:t>Неустранение</a:t>
                      </a:r>
                      <a:r>
                        <a:rPr lang="ru-RU" sz="1200" b="1" i="1" dirty="0" smtClean="0">
                          <a:solidFill>
                            <a:srgbClr val="C00000"/>
                          </a:solidFill>
                          <a:latin typeface="Times New Roman" panose="02020603050405020304" pitchFamily="18" charset="0"/>
                          <a:cs typeface="Times New Roman" panose="02020603050405020304" pitchFamily="18" charset="0"/>
                        </a:rPr>
                        <a:t> эксплуатирующей организацией в срок, на который приостановлено рассмотрение заявления о регистрации объекта (заявления о внесении изменений в сведения) и прилагаемых к нему документов и сведений, выявленных несоответствий, указанных в уведомлении, предусмотренном настоящими Правилами</a:t>
                      </a:r>
                    </a:p>
                  </a:txBody>
                  <a:tcPr marL="91435" marR="91435" marT="45723" marB="45723"/>
                </a:tc>
              </a:tr>
            </a:tbl>
          </a:graphicData>
        </a:graphic>
      </p:graphicFrame>
      <p:sp>
        <p:nvSpPr>
          <p:cNvPr id="17" name="Стрелка вниз 1"/>
          <p:cNvSpPr>
            <a:spLocks noChangeArrowheads="1"/>
          </p:cNvSpPr>
          <p:nvPr/>
        </p:nvSpPr>
        <p:spPr bwMode="auto">
          <a:xfrm rot="16200000">
            <a:off x="4892985" y="4956250"/>
            <a:ext cx="431800" cy="1398587"/>
          </a:xfrm>
          <a:prstGeom prst="downArrow">
            <a:avLst>
              <a:gd name="adj1" fmla="val 50000"/>
              <a:gd name="adj2" fmla="val 49139"/>
            </a:avLst>
          </a:prstGeom>
          <a:solidFill>
            <a:srgbClr val="92D050"/>
          </a:solidFill>
          <a:ln w="9525" cap="sq"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Tree>
    <p:extLst>
      <p:ext uri="{BB962C8B-B14F-4D97-AF65-F5344CB8AC3E}">
        <p14:creationId xmlns:p14="http://schemas.microsoft.com/office/powerpoint/2010/main" val="2766676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3" name="Прямоугольник 12"/>
          <p:cNvSpPr/>
          <p:nvPr/>
        </p:nvSpPr>
        <p:spPr>
          <a:xfrm>
            <a:off x="1735666" y="6597650"/>
            <a:ext cx="9313333" cy="128586"/>
          </a:xfrm>
          <a:prstGeom prst="rect">
            <a:avLst/>
          </a:prstGeom>
          <a:solidFill>
            <a:schemeClr val="bg1">
              <a:alpha val="64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endParaRPr lang="ru-RU" altLang="ru-RU">
              <a:solidFill>
                <a:srgbClr val="000000"/>
              </a:solidFill>
              <a:effectLst>
                <a:outerShdw blurRad="38100" dist="38100" dir="2700000" algn="tl">
                  <a:srgbClr val="C0C0C0"/>
                </a:outerShdw>
              </a:effectLst>
              <a:cs typeface="Times New Roman" panose="02020603050405020304" pitchFamily="18" charset="0"/>
            </a:endParaRPr>
          </a:p>
        </p:txBody>
      </p:sp>
      <p:sp>
        <p:nvSpPr>
          <p:cNvPr id="21507" name="Заголовок 1"/>
          <p:cNvSpPr txBox="1">
            <a:spLocks/>
          </p:cNvSpPr>
          <p:nvPr/>
        </p:nvSpPr>
        <p:spPr bwMode="auto">
          <a:xfrm>
            <a:off x="1143000" y="0"/>
            <a:ext cx="9906000" cy="889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7" tIns="36004" rIns="72007" bIns="36004"/>
          <a:lstStyle>
            <a:lvl1pPr defTabSz="719138">
              <a:lnSpc>
                <a:spcPct val="90000"/>
              </a:lnSpc>
              <a:spcBef>
                <a:spcPts val="1000"/>
              </a:spcBef>
              <a:buFont typeface="Arial" panose="020B0604020202020204" pitchFamily="34" charset="0"/>
              <a:buChar char="•"/>
              <a:tabLst>
                <a:tab pos="9672638" algn="l"/>
              </a:tabLst>
              <a:defRPr sz="2800">
                <a:solidFill>
                  <a:schemeClr val="tx1"/>
                </a:solidFill>
                <a:latin typeface="Calibri" panose="020F0502020204030204" pitchFamily="34" charset="0"/>
              </a:defRPr>
            </a:lvl1pPr>
            <a:lvl2pPr marL="742950" indent="-285750" defTabSz="719138">
              <a:lnSpc>
                <a:spcPct val="90000"/>
              </a:lnSpc>
              <a:spcBef>
                <a:spcPts val="500"/>
              </a:spcBef>
              <a:buFont typeface="Arial" panose="020B0604020202020204" pitchFamily="34" charset="0"/>
              <a:buChar char="•"/>
              <a:tabLst>
                <a:tab pos="9672638" algn="l"/>
              </a:tabLst>
              <a:defRPr sz="2400">
                <a:solidFill>
                  <a:schemeClr val="tx1"/>
                </a:solidFill>
                <a:latin typeface="Calibri" panose="020F0502020204030204" pitchFamily="34" charset="0"/>
              </a:defRPr>
            </a:lvl2pPr>
            <a:lvl3pPr marL="1143000" indent="-228600" defTabSz="719138">
              <a:lnSpc>
                <a:spcPct val="90000"/>
              </a:lnSpc>
              <a:spcBef>
                <a:spcPts val="500"/>
              </a:spcBef>
              <a:buFont typeface="Arial" panose="020B0604020202020204" pitchFamily="34" charset="0"/>
              <a:buChar char="•"/>
              <a:tabLst>
                <a:tab pos="9672638" algn="l"/>
              </a:tabLst>
              <a:defRPr sz="2000">
                <a:solidFill>
                  <a:schemeClr val="tx1"/>
                </a:solidFill>
                <a:latin typeface="Calibri" panose="020F0502020204030204" pitchFamily="34" charset="0"/>
              </a:defRPr>
            </a:lvl3pPr>
            <a:lvl4pPr marL="1600200" indent="-228600" defTabSz="719138">
              <a:lnSpc>
                <a:spcPct val="90000"/>
              </a:lnSpc>
              <a:spcBef>
                <a:spcPts val="500"/>
              </a:spcBef>
              <a:buFont typeface="Arial" panose="020B0604020202020204" pitchFamily="34" charset="0"/>
              <a:buChar char="•"/>
              <a:tabLst>
                <a:tab pos="9672638" algn="l"/>
              </a:tabLst>
              <a:defRPr sz="2000">
                <a:solidFill>
                  <a:schemeClr val="tx1"/>
                </a:solidFill>
                <a:latin typeface="Calibri" panose="020F0502020204030204" pitchFamily="34" charset="0"/>
              </a:defRPr>
            </a:lvl4pPr>
            <a:lvl5pPr marL="2057400" indent="-228600" defTabSz="719138">
              <a:lnSpc>
                <a:spcPct val="90000"/>
              </a:lnSpc>
              <a:spcBef>
                <a:spcPts val="500"/>
              </a:spcBef>
              <a:buFont typeface="Arial" panose="020B0604020202020204" pitchFamily="34" charset="0"/>
              <a:buChar char="•"/>
              <a:tabLst>
                <a:tab pos="9672638" algn="l"/>
              </a:tabLst>
              <a:defRPr sz="2000">
                <a:solidFill>
                  <a:schemeClr val="tx1"/>
                </a:solidFill>
                <a:latin typeface="Calibri" panose="020F0502020204030204" pitchFamily="34" charset="0"/>
              </a:defRPr>
            </a:lvl5pPr>
            <a:lvl6pPr marL="25146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6pPr>
            <a:lvl7pPr marL="29718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7pPr>
            <a:lvl8pPr marL="34290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8pPr>
            <a:lvl9pPr marL="38862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9pPr>
          </a:lstStyle>
          <a:p>
            <a:pPr algn="r">
              <a:lnSpc>
                <a:spcPct val="100000"/>
              </a:lnSpc>
              <a:spcBef>
                <a:spcPct val="0"/>
              </a:spcBef>
              <a:buFontTx/>
              <a:buNone/>
            </a:pPr>
            <a:r>
              <a:rPr lang="ru-RU" altLang="ru-RU" sz="4500">
                <a:solidFill>
                  <a:srgbClr val="FFC000"/>
                </a:solidFill>
                <a:latin typeface="Times New Roman" panose="02020603050405020304" pitchFamily="18" charset="0"/>
              </a:rPr>
              <a:t/>
            </a:r>
            <a:br>
              <a:rPr lang="ru-RU" altLang="ru-RU" sz="4500">
                <a:solidFill>
                  <a:srgbClr val="FFC000"/>
                </a:solidFill>
                <a:latin typeface="Times New Roman" panose="02020603050405020304" pitchFamily="18" charset="0"/>
              </a:rPr>
            </a:br>
            <a:endParaRPr lang="ru-RU" altLang="ru-RU" sz="600">
              <a:solidFill>
                <a:srgbClr val="EEECE1"/>
              </a:solidFill>
              <a:latin typeface="Calibri Light" panose="020F0302020204030204" pitchFamily="34" charset="0"/>
            </a:endParaRPr>
          </a:p>
        </p:txBody>
      </p:sp>
      <p:pic>
        <p:nvPicPr>
          <p:cNvPr id="21508" name="Рисунок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0"/>
            <a:ext cx="12192000" cy="104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descr="Ростехнадзор"/>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46" y="-69340"/>
            <a:ext cx="630331" cy="738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785778" y="29543"/>
            <a:ext cx="4446624" cy="887422"/>
          </a:xfrm>
          <a:prstGeom prst="rect">
            <a:avLst/>
          </a:prstGeom>
          <a:noFill/>
        </p:spPr>
        <p:txBody>
          <a:bodyPr wrap="square">
            <a:spAutoFit/>
          </a:bodyPr>
          <a:lstStyle/>
          <a:p>
            <a:pPr>
              <a:defRPr/>
            </a:pPr>
            <a:r>
              <a:rPr lang="ru-RU" sz="1600" dirty="0" smtClean="0">
                <a:solidFill>
                  <a:schemeClr val="bg1"/>
                </a:solidFill>
                <a:effectLst>
                  <a:outerShdw blurRad="38100" dist="38100" dir="2700000" algn="tl">
                    <a:srgbClr val="000000">
                      <a:alpha val="43137"/>
                    </a:srgbClr>
                  </a:outerShdw>
                </a:effectLst>
              </a:rPr>
              <a:t>Федеральная служба по экологическому, технологическому и атомному надзору</a:t>
            </a:r>
          </a:p>
          <a:p>
            <a:pPr>
              <a:spcBef>
                <a:spcPts val="200"/>
              </a:spcBef>
              <a:defRPr/>
            </a:pPr>
            <a:r>
              <a:rPr lang="ru-RU" dirty="0" smtClean="0">
                <a:solidFill>
                  <a:schemeClr val="bg1"/>
                </a:solidFill>
                <a:effectLst>
                  <a:outerShdw blurRad="38100" dist="38100" dir="2700000" algn="tl">
                    <a:srgbClr val="000000">
                      <a:alpha val="43137"/>
                    </a:srgbClr>
                  </a:outerShdw>
                </a:effectLst>
              </a:rPr>
              <a:t>МТУ РОСТЕХНАДЗОРА</a:t>
            </a:r>
            <a:endParaRPr lang="ru-RU" dirty="0">
              <a:solidFill>
                <a:schemeClr val="bg1"/>
              </a:solidFill>
              <a:effectLst>
                <a:outerShdw blurRad="38100" dist="38100" dir="2700000" algn="tl">
                  <a:srgbClr val="000000">
                    <a:alpha val="43137"/>
                  </a:srgbClr>
                </a:outerShdw>
              </a:effectLst>
            </a:endParaRPr>
          </a:p>
        </p:txBody>
      </p:sp>
      <p:sp>
        <p:nvSpPr>
          <p:cNvPr id="21512" name="Text Box 4"/>
          <p:cNvSpPr txBox="1">
            <a:spLocks noChangeArrowheads="1"/>
          </p:cNvSpPr>
          <p:nvPr/>
        </p:nvSpPr>
        <p:spPr bwMode="auto">
          <a:xfrm>
            <a:off x="0" y="6457279"/>
            <a:ext cx="12192000" cy="32993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7287" tIns="53643" rIns="107287" bIns="5364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defRPr/>
            </a:pPr>
            <a:r>
              <a:rPr lang="ru-RU" sz="1600" dirty="0" smtClean="0">
                <a:solidFill>
                  <a:schemeClr val="bg1"/>
                </a:solidFill>
                <a:effectLst>
                  <a:outerShdw blurRad="38100" dist="38100" dir="2700000" algn="tl">
                    <a:srgbClr val="000000">
                      <a:alpha val="43137"/>
                    </a:srgbClr>
                  </a:outerShdw>
                </a:effectLst>
              </a:rPr>
              <a:t>18.03.2026</a:t>
            </a:r>
            <a:endParaRPr lang="ru-RU" sz="1600" dirty="0">
              <a:solidFill>
                <a:schemeClr val="bg1"/>
              </a:solidFill>
              <a:effectLst>
                <a:outerShdw blurRad="38100" dist="38100" dir="2700000" algn="tl">
                  <a:srgbClr val="000000">
                    <a:alpha val="43137"/>
                  </a:srgbClr>
                </a:outerShdw>
              </a:effectLst>
            </a:endParaRPr>
          </a:p>
        </p:txBody>
      </p:sp>
      <p:graphicFrame>
        <p:nvGraphicFramePr>
          <p:cNvPr id="7" name="Диаграмма 8"/>
          <p:cNvGraphicFramePr>
            <a:graphicFrameLocks noGrp="1"/>
          </p:cNvGraphicFramePr>
          <p:nvPr/>
        </p:nvGraphicFramePr>
        <p:xfrm>
          <a:off x="2147483647" y="2147483647"/>
          <a:ext cx="0" cy="0"/>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5361254" y="0"/>
            <a:ext cx="6563456" cy="707886"/>
          </a:xfrm>
          <a:prstGeom prst="rect">
            <a:avLst/>
          </a:prstGeom>
          <a:noFill/>
        </p:spPr>
        <p:txBody>
          <a:bodyPr wrap="square">
            <a:spAutoFit/>
          </a:bodyPr>
          <a:lstStyle/>
          <a:p>
            <a:pPr>
              <a:defRPr/>
            </a:pPr>
            <a:r>
              <a:rPr lang="ru-RU" sz="2000" dirty="0">
                <a:solidFill>
                  <a:schemeClr val="bg1"/>
                </a:solidFill>
                <a:effectLst>
                  <a:outerShdw blurRad="38100" dist="38100" dir="2700000" algn="tl">
                    <a:srgbClr val="000000">
                      <a:alpha val="43137"/>
                    </a:srgbClr>
                  </a:outerShdw>
                </a:effectLst>
              </a:rPr>
              <a:t>Отдел </a:t>
            </a:r>
            <a:r>
              <a:rPr lang="ru-RU" sz="2000" dirty="0" smtClean="0">
                <a:solidFill>
                  <a:schemeClr val="bg1"/>
                </a:solidFill>
                <a:effectLst>
                  <a:outerShdw blurRad="38100" dist="38100" dir="2700000" algn="tl">
                    <a:srgbClr val="000000">
                      <a:alpha val="43137"/>
                    </a:srgbClr>
                  </a:outerShdw>
                </a:effectLst>
              </a:rPr>
              <a:t>оценок, регистрации ОПО и лицензирования деятельности в области промышленной безопасности</a:t>
            </a:r>
            <a:endParaRPr lang="ru-RU" sz="2000" dirty="0">
              <a:solidFill>
                <a:schemeClr val="bg1"/>
              </a:solidFill>
              <a:effectLst>
                <a:outerShdw blurRad="38100" dist="38100" dir="2700000" algn="tl">
                  <a:srgbClr val="000000">
                    <a:alpha val="43137"/>
                  </a:srgbClr>
                </a:outerShdw>
              </a:effectLst>
            </a:endParaRPr>
          </a:p>
        </p:txBody>
      </p:sp>
      <p:sp>
        <p:nvSpPr>
          <p:cNvPr id="2" name="Овал 1"/>
          <p:cNvSpPr/>
          <p:nvPr/>
        </p:nvSpPr>
        <p:spPr>
          <a:xfrm>
            <a:off x="11656194" y="6248200"/>
            <a:ext cx="525496" cy="5227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8</a:t>
            </a:r>
            <a:endParaRPr lang="ru-RU" dirty="0" smtClean="0"/>
          </a:p>
        </p:txBody>
      </p:sp>
      <p:graphicFrame>
        <p:nvGraphicFramePr>
          <p:cNvPr id="17" name="Таблица 16"/>
          <p:cNvGraphicFramePr>
            <a:graphicFrameLocks noGrp="1"/>
          </p:cNvGraphicFramePr>
          <p:nvPr>
            <p:extLst>
              <p:ext uri="{D42A27DB-BD31-4B8C-83A1-F6EECF244321}">
                <p14:modId xmlns:p14="http://schemas.microsoft.com/office/powerpoint/2010/main" val="3323470479"/>
              </p:ext>
            </p:extLst>
          </p:nvPr>
        </p:nvGraphicFramePr>
        <p:xfrm>
          <a:off x="79460" y="987884"/>
          <a:ext cx="11845250" cy="5244010"/>
        </p:xfrm>
        <a:graphic>
          <a:graphicData uri="http://schemas.openxmlformats.org/drawingml/2006/table">
            <a:tbl>
              <a:tblPr firstRow="1" bandRow="1">
                <a:tableStyleId>{5C22544A-7EE6-4342-B048-85BDC9FD1C3A}</a:tableStyleId>
              </a:tblPr>
              <a:tblGrid>
                <a:gridCol w="534240"/>
                <a:gridCol w="4861751"/>
                <a:gridCol w="694535"/>
                <a:gridCol w="5754724"/>
              </a:tblGrid>
              <a:tr h="1017494">
                <a:tc>
                  <a:txBody>
                    <a:bodyPr/>
                    <a:lstStyle/>
                    <a:p>
                      <a:endParaRPr lang="ru-RU" sz="1800" dirty="0"/>
                    </a:p>
                  </a:txBody>
                  <a:tcPr marL="91435" marR="91435">
                    <a:solidFill>
                      <a:schemeClr val="bg1"/>
                    </a:solidFill>
                  </a:tcPr>
                </a:tc>
                <a:tc>
                  <a:txBody>
                    <a:bodyPr/>
                    <a:lstStyle/>
                    <a:p>
                      <a:pPr algn="ctr"/>
                      <a:r>
                        <a:rPr lang="ru-RU" sz="1200" b="0" dirty="0" smtClean="0">
                          <a:solidFill>
                            <a:schemeClr val="tx1"/>
                          </a:solidFill>
                          <a:latin typeface="Arial Black" panose="020B0A04020102020204" pitchFamily="34" charset="0"/>
                        </a:rPr>
                        <a:t>Документы (сведения), подтверждающие наличие у эксплуатирующей организации ОПО </a:t>
                      </a:r>
                    </a:p>
                    <a:p>
                      <a:pPr algn="ctr"/>
                      <a:r>
                        <a:rPr lang="ru-RU" sz="1200" b="0" dirty="0" smtClean="0">
                          <a:solidFill>
                            <a:schemeClr val="tx1"/>
                          </a:solidFill>
                          <a:latin typeface="Arial Black" panose="020B0A04020102020204" pitchFamily="34" charset="0"/>
                        </a:rPr>
                        <a:t>согласно административному регламенту </a:t>
                      </a:r>
                    </a:p>
                    <a:p>
                      <a:pPr algn="ctr"/>
                      <a:r>
                        <a:rPr lang="ru-RU" sz="1200" b="0" dirty="0" smtClean="0">
                          <a:solidFill>
                            <a:schemeClr val="tx1"/>
                          </a:solidFill>
                          <a:latin typeface="Arial Black" panose="020B0A04020102020204" pitchFamily="34" charset="0"/>
                        </a:rPr>
                        <a:t>(приказ Ростехнадзора от 08.04.2019 № 140)</a:t>
                      </a:r>
                      <a:endParaRPr lang="ru-RU" sz="1200" b="0" dirty="0">
                        <a:solidFill>
                          <a:schemeClr val="tx1"/>
                        </a:solidFill>
                        <a:latin typeface="Arial Black" panose="020B0A04020102020204" pitchFamily="34" charset="0"/>
                      </a:endParaRPr>
                    </a:p>
                  </a:txBody>
                  <a:tcPr marL="91435" marR="91435">
                    <a:solidFill>
                      <a:schemeClr val="bg1"/>
                    </a:solidFill>
                  </a:tcPr>
                </a:tc>
                <a:tc>
                  <a:txBody>
                    <a:bodyPr/>
                    <a:lstStyle/>
                    <a:p>
                      <a:endParaRPr lang="ru-RU" sz="1800" dirty="0"/>
                    </a:p>
                  </a:txBody>
                  <a:tcPr marL="91435" marR="91435">
                    <a:solidFill>
                      <a:schemeClr val="bg1"/>
                    </a:solidFill>
                  </a:tcPr>
                </a:tc>
                <a:tc>
                  <a:txBody>
                    <a:bodyPr/>
                    <a:lstStyle/>
                    <a:p>
                      <a:pPr algn="ctr"/>
                      <a:r>
                        <a:rPr lang="ru-RU" sz="1200" b="0" dirty="0" smtClean="0">
                          <a:solidFill>
                            <a:srgbClr val="C00000"/>
                          </a:solidFill>
                          <a:latin typeface="Arial Black" panose="020B0A04020102020204" pitchFamily="34" charset="0"/>
                        </a:rPr>
                        <a:t>Документы (сведения), подтверждающие наличие у эксплуатирующей организации ОПО </a:t>
                      </a:r>
                    </a:p>
                    <a:p>
                      <a:pPr algn="ctr"/>
                      <a:r>
                        <a:rPr lang="ru-RU" sz="1200" b="0" dirty="0" smtClean="0">
                          <a:solidFill>
                            <a:srgbClr val="C00000"/>
                          </a:solidFill>
                          <a:latin typeface="Arial Black" panose="020B0A04020102020204" pitchFamily="34" charset="0"/>
                        </a:rPr>
                        <a:t>согласно постановлению Правительства Российской Федерации от 03.09.2025 № 1363</a:t>
                      </a:r>
                      <a:endParaRPr lang="ru-RU" sz="1200" b="0" dirty="0">
                        <a:solidFill>
                          <a:srgbClr val="C00000"/>
                        </a:solidFill>
                        <a:latin typeface="Arial Black" panose="020B0A04020102020204" pitchFamily="34" charset="0"/>
                      </a:endParaRPr>
                    </a:p>
                  </a:txBody>
                  <a:tcPr marL="91435" marR="91435">
                    <a:solidFill>
                      <a:schemeClr val="bg1"/>
                    </a:solidFill>
                  </a:tcPr>
                </a:tc>
              </a:tr>
              <a:tr h="2582871">
                <a:tc>
                  <a:txBody>
                    <a:bodyPr/>
                    <a:lstStyle/>
                    <a:p>
                      <a:pPr algn="ctr"/>
                      <a:r>
                        <a:rPr lang="ru-RU" sz="1200" b="1" dirty="0" smtClean="0">
                          <a:latin typeface="Times New Roman" panose="02020603050405020304" pitchFamily="18" charset="0"/>
                          <a:cs typeface="Times New Roman" panose="02020603050405020304" pitchFamily="18" charset="0"/>
                        </a:rPr>
                        <a:t>1.</a:t>
                      </a:r>
                      <a:endParaRPr lang="ru-RU" sz="1200" b="1" dirty="0">
                        <a:latin typeface="Times New Roman" panose="02020603050405020304" pitchFamily="18" charset="0"/>
                        <a:cs typeface="Times New Roman" panose="02020603050405020304" pitchFamily="18" charset="0"/>
                      </a:endParaRPr>
                    </a:p>
                  </a:txBody>
                  <a:tcPr marL="91435" marR="91435"/>
                </a:tc>
                <a:tc>
                  <a:txBody>
                    <a:bodyPr/>
                    <a:lstStyle/>
                    <a:p>
                      <a:r>
                        <a:rPr lang="ru-RU" sz="1200" i="1" dirty="0" smtClean="0">
                          <a:latin typeface="Times New Roman" panose="02020603050405020304" pitchFamily="18" charset="0"/>
                          <a:cs typeface="Times New Roman" panose="02020603050405020304" pitchFamily="18" charset="0"/>
                        </a:rPr>
                        <a:t>Копии документов, подтверждающих наличие у заявителя на праве собственности или ином законном основании ОПО</a:t>
                      </a:r>
                      <a:r>
                        <a:rPr lang="ru-RU" sz="1200" dirty="0" smtClean="0">
                          <a:latin typeface="Times New Roman" panose="02020603050405020304" pitchFamily="18" charset="0"/>
                          <a:cs typeface="Times New Roman" panose="02020603050405020304" pitchFamily="18" charset="0"/>
                        </a:rPr>
                        <a:t> </a:t>
                      </a:r>
                      <a:r>
                        <a:rPr lang="ru-RU" sz="1200" b="1" dirty="0" smtClean="0">
                          <a:latin typeface="Times New Roman" panose="02020603050405020304" pitchFamily="18" charset="0"/>
                          <a:cs typeface="Times New Roman" panose="02020603050405020304" pitchFamily="18" charset="0"/>
                        </a:rPr>
                        <a:t>(земельных участков, зданий, строений и сооружений, на (в) которых размещается ОПО (для объектов недвижимости)</a:t>
                      </a:r>
                      <a:r>
                        <a:rPr lang="ru-RU" sz="1200" dirty="0" smtClean="0">
                          <a:latin typeface="Times New Roman" panose="02020603050405020304" pitchFamily="18" charset="0"/>
                          <a:cs typeface="Times New Roman" panose="02020603050405020304" pitchFamily="18" charset="0"/>
                        </a:rPr>
                        <a:t>, </a:t>
                      </a:r>
                      <a:r>
                        <a:rPr lang="ru-RU" sz="1200" i="1" dirty="0" smtClean="0">
                          <a:latin typeface="Times New Roman" panose="02020603050405020304" pitchFamily="18" charset="0"/>
                          <a:cs typeface="Times New Roman" panose="02020603050405020304" pitchFamily="18" charset="0"/>
                        </a:rPr>
                        <a:t>права на которые не зарегистрированы в Едином государственном реестре недвижимости, технических устройств, обладающих признаками опасности, указанными в приложении 1 к Федеральному закону "О промышленной безопасности опасных производственных объектов"</a:t>
                      </a:r>
                    </a:p>
                  </a:txBody>
                  <a:tcPr marL="91435" marR="91435"/>
                </a:tc>
                <a:tc>
                  <a:txBody>
                    <a:bodyPr/>
                    <a:lstStyle/>
                    <a:p>
                      <a:pPr algn="ctr"/>
                      <a:r>
                        <a:rPr lang="ru-RU" sz="1200" b="1" dirty="0" smtClean="0">
                          <a:solidFill>
                            <a:srgbClr val="C00000"/>
                          </a:solidFill>
                          <a:latin typeface="Times New Roman" panose="02020603050405020304" pitchFamily="18" charset="0"/>
                          <a:cs typeface="Times New Roman" panose="02020603050405020304" pitchFamily="18" charset="0"/>
                        </a:rPr>
                        <a:t>1.</a:t>
                      </a:r>
                      <a:endParaRPr lang="ru-RU" sz="1200" b="1" dirty="0">
                        <a:solidFill>
                          <a:srgbClr val="C00000"/>
                        </a:solidFill>
                        <a:latin typeface="Times New Roman" panose="02020603050405020304" pitchFamily="18" charset="0"/>
                        <a:cs typeface="Times New Roman" panose="02020603050405020304" pitchFamily="18" charset="0"/>
                      </a:endParaRPr>
                    </a:p>
                  </a:txBody>
                  <a:tcPr marL="91435" marR="91435"/>
                </a:tc>
                <a:tc>
                  <a:txBody>
                    <a:bodyPr/>
                    <a:lstStyle/>
                    <a:p>
                      <a:r>
                        <a:rPr lang="ru-RU" sz="1200" i="1" dirty="0" smtClean="0">
                          <a:solidFill>
                            <a:srgbClr val="C00000"/>
                          </a:solidFill>
                          <a:latin typeface="Times New Roman" panose="02020603050405020304" pitchFamily="18" charset="0"/>
                          <a:cs typeface="Times New Roman" panose="02020603050405020304" pitchFamily="18" charset="0"/>
                        </a:rPr>
                        <a:t>Копии документов, подтверждающих наличие у эксплуатирующей организации на праве собственности или ином законном основании:</a:t>
                      </a:r>
                    </a:p>
                    <a:p>
                      <a:r>
                        <a:rPr lang="ru-RU" sz="1200" dirty="0" smtClean="0">
                          <a:solidFill>
                            <a:srgbClr val="C00000"/>
                          </a:solidFill>
                          <a:latin typeface="Times New Roman" panose="02020603050405020304" pitchFamily="18" charset="0"/>
                          <a:cs typeface="Times New Roman" panose="02020603050405020304" pitchFamily="18" charset="0"/>
                        </a:rPr>
                        <a:t>    -</a:t>
                      </a:r>
                      <a:r>
                        <a:rPr lang="ru-RU" sz="1200" baseline="0" dirty="0" smtClean="0">
                          <a:solidFill>
                            <a:srgbClr val="C00000"/>
                          </a:solidFill>
                          <a:latin typeface="Times New Roman" panose="02020603050405020304" pitchFamily="18" charset="0"/>
                          <a:cs typeface="Times New Roman" panose="02020603050405020304" pitchFamily="18" charset="0"/>
                        </a:rPr>
                        <a:t> </a:t>
                      </a:r>
                      <a:r>
                        <a:rPr lang="ru-RU" sz="1200" dirty="0" smtClean="0">
                          <a:solidFill>
                            <a:srgbClr val="C00000"/>
                          </a:solidFill>
                          <a:latin typeface="Times New Roman" panose="02020603050405020304" pitchFamily="18" charset="0"/>
                          <a:cs typeface="Times New Roman" panose="02020603050405020304" pitchFamily="18" charset="0"/>
                        </a:rPr>
                        <a:t>либо </a:t>
                      </a:r>
                      <a:r>
                        <a:rPr lang="ru-RU" sz="1200" b="1" dirty="0" smtClean="0">
                          <a:solidFill>
                            <a:srgbClr val="C00000"/>
                          </a:solidFill>
                          <a:latin typeface="Times New Roman" panose="02020603050405020304" pitchFamily="18" charset="0"/>
                          <a:cs typeface="Times New Roman" panose="02020603050405020304" pitchFamily="18" charset="0"/>
                        </a:rPr>
                        <a:t>земельных участков, на которых размещается опасный производственный объект, или зданий и сооружений на опасном производственном объекте</a:t>
                      </a:r>
                      <a:r>
                        <a:rPr lang="ru-RU" sz="1200" b="1" i="1" dirty="0" smtClean="0">
                          <a:solidFill>
                            <a:srgbClr val="C00000"/>
                          </a:solidFill>
                          <a:latin typeface="Times New Roman" panose="02020603050405020304" pitchFamily="18" charset="0"/>
                          <a:cs typeface="Times New Roman" panose="02020603050405020304" pitchFamily="18" charset="0"/>
                        </a:rPr>
                        <a:t> </a:t>
                      </a:r>
                      <a:r>
                        <a:rPr lang="ru-RU" sz="1200" i="1" dirty="0" smtClean="0">
                          <a:solidFill>
                            <a:srgbClr val="C00000"/>
                          </a:solidFill>
                          <a:latin typeface="Times New Roman" panose="02020603050405020304" pitchFamily="18" charset="0"/>
                          <a:cs typeface="Times New Roman" panose="02020603050405020304" pitchFamily="18" charset="0"/>
                        </a:rPr>
                        <a:t>(в случае если соответствующие права на такие земельные участки или здания и сооружения (обременения таких </a:t>
                      </a:r>
                      <a:r>
                        <a:rPr lang="ru-RU" sz="1200" b="1" dirty="0" smtClean="0">
                          <a:solidFill>
                            <a:srgbClr val="C00000"/>
                          </a:solidFill>
                          <a:latin typeface="Times New Roman" panose="02020603050405020304" pitchFamily="18" charset="0"/>
                          <a:cs typeface="Times New Roman" panose="02020603050405020304" pitchFamily="18" charset="0"/>
                        </a:rPr>
                        <a:t>земельных участков или зданий и сооружений</a:t>
                      </a:r>
                      <a:r>
                        <a:rPr lang="ru-RU" sz="1200" dirty="0" smtClean="0">
                          <a:solidFill>
                            <a:srgbClr val="C00000"/>
                          </a:solidFill>
                          <a:latin typeface="Times New Roman" panose="02020603050405020304" pitchFamily="18" charset="0"/>
                          <a:cs typeface="Times New Roman" panose="02020603050405020304" pitchFamily="18" charset="0"/>
                        </a:rPr>
                        <a:t>) </a:t>
                      </a:r>
                      <a:r>
                        <a:rPr lang="ru-RU" sz="1200" i="1" dirty="0" smtClean="0">
                          <a:solidFill>
                            <a:srgbClr val="C00000"/>
                          </a:solidFill>
                          <a:latin typeface="Times New Roman" panose="02020603050405020304" pitchFamily="18" charset="0"/>
                          <a:cs typeface="Times New Roman" panose="02020603050405020304" pitchFamily="18" charset="0"/>
                        </a:rPr>
                        <a:t>не зарегистрированы в Едином государственном реестре недвижимости);</a:t>
                      </a:r>
                    </a:p>
                    <a:p>
                      <a:r>
                        <a:rPr lang="ru-RU" sz="1200" i="1" dirty="0" smtClean="0">
                          <a:solidFill>
                            <a:srgbClr val="C00000"/>
                          </a:solidFill>
                          <a:latin typeface="Times New Roman" panose="02020603050405020304" pitchFamily="18" charset="0"/>
                          <a:cs typeface="Times New Roman" panose="02020603050405020304" pitchFamily="18" charset="0"/>
                        </a:rPr>
                        <a:t>    - либо технических устройств, с применением которых осуществляются процессы (выполняются работы), указанные в пунктах 2 и 3 приложения 1 к Федеральному закону</a:t>
                      </a:r>
                      <a:r>
                        <a:rPr lang="ru-RU" sz="1200" i="1" baseline="0" dirty="0" smtClean="0">
                          <a:solidFill>
                            <a:schemeClr val="dk1"/>
                          </a:solidFill>
                          <a:latin typeface="Times New Roman" panose="02020603050405020304" pitchFamily="18" charset="0"/>
                          <a:cs typeface="Times New Roman" panose="02020603050405020304" pitchFamily="18" charset="0"/>
                        </a:rPr>
                        <a:t> </a:t>
                      </a:r>
                      <a:r>
                        <a:rPr lang="ru-RU" sz="1200" b="1" baseline="0" dirty="0" smtClean="0">
                          <a:solidFill>
                            <a:srgbClr val="C00000"/>
                          </a:solidFill>
                          <a:latin typeface="Times New Roman" panose="02020603050405020304" pitchFamily="18" charset="0"/>
                          <a:cs typeface="Times New Roman" panose="02020603050405020304" pitchFamily="18" charset="0"/>
                        </a:rPr>
                        <a:t>(оборудование под давлением и грузоподъемные механизмы)</a:t>
                      </a:r>
                      <a:endParaRPr lang="ru-RU" sz="1200" b="1" dirty="0" smtClean="0">
                        <a:solidFill>
                          <a:srgbClr val="C00000"/>
                        </a:solidFill>
                        <a:latin typeface="Times New Roman" panose="02020603050405020304" pitchFamily="18" charset="0"/>
                        <a:cs typeface="Times New Roman" panose="02020603050405020304" pitchFamily="18" charset="0"/>
                      </a:endParaRPr>
                    </a:p>
                  </a:txBody>
                  <a:tcPr marL="91435" marR="91435"/>
                </a:tc>
              </a:tr>
              <a:tr h="1643645">
                <a:tc>
                  <a:txBody>
                    <a:bodyPr/>
                    <a:lstStyle/>
                    <a:p>
                      <a:pPr algn="ctr"/>
                      <a:r>
                        <a:rPr lang="ru-RU" sz="1200" b="1" dirty="0" smtClean="0">
                          <a:latin typeface="Times New Roman" panose="02020603050405020304" pitchFamily="18" charset="0"/>
                          <a:cs typeface="Times New Roman" panose="02020603050405020304" pitchFamily="18" charset="0"/>
                        </a:rPr>
                        <a:t>2.</a:t>
                      </a:r>
                      <a:endParaRPr lang="ru-RU" sz="1200" b="1" dirty="0">
                        <a:latin typeface="Times New Roman" panose="02020603050405020304" pitchFamily="18" charset="0"/>
                        <a:cs typeface="Times New Roman" panose="02020603050405020304" pitchFamily="18" charset="0"/>
                      </a:endParaRPr>
                    </a:p>
                  </a:txBody>
                  <a:tcPr marL="91435" marR="91435"/>
                </a:tc>
                <a:tc>
                  <a:txBody>
                    <a:bodyPr/>
                    <a:lstStyle/>
                    <a:p>
                      <a:r>
                        <a:rPr lang="ru-RU" sz="1200" i="1" dirty="0" smtClean="0">
                          <a:latin typeface="Times New Roman" panose="02020603050405020304" pitchFamily="18" charset="0"/>
                          <a:cs typeface="Times New Roman" panose="02020603050405020304" pitchFamily="18" charset="0"/>
                        </a:rPr>
                        <a:t>В случае если соответствующие права зарегистрированы в Едином государственном реестре недвижимости, представляются реквизиты документов, подтверждающих наличие у заявителя на праве собственности или ином законном основании </a:t>
                      </a:r>
                      <a:r>
                        <a:rPr lang="ru-RU" sz="1200" b="1" dirty="0" smtClean="0">
                          <a:latin typeface="Times New Roman" panose="02020603050405020304" pitchFamily="18" charset="0"/>
                          <a:cs typeface="Times New Roman" panose="02020603050405020304" pitchFamily="18" charset="0"/>
                        </a:rPr>
                        <a:t>таких земельных участков, зданий, строений и сооружений</a:t>
                      </a:r>
                      <a:endParaRPr lang="ru-RU" sz="1200" dirty="0" smtClean="0">
                        <a:latin typeface="Times New Roman" panose="02020603050405020304" pitchFamily="18" charset="0"/>
                        <a:cs typeface="Times New Roman" panose="02020603050405020304" pitchFamily="18" charset="0"/>
                      </a:endParaRPr>
                    </a:p>
                  </a:txBody>
                  <a:tcPr marL="91435" marR="91435"/>
                </a:tc>
                <a:tc>
                  <a:txBody>
                    <a:bodyPr/>
                    <a:lstStyle/>
                    <a:p>
                      <a:pPr algn="ctr"/>
                      <a:r>
                        <a:rPr lang="ru-RU" sz="1200" b="1" dirty="0" smtClean="0">
                          <a:solidFill>
                            <a:srgbClr val="C00000"/>
                          </a:solidFill>
                          <a:latin typeface="Times New Roman" panose="02020603050405020304" pitchFamily="18" charset="0"/>
                          <a:cs typeface="Times New Roman" panose="02020603050405020304" pitchFamily="18" charset="0"/>
                        </a:rPr>
                        <a:t>2.</a:t>
                      </a:r>
                      <a:endParaRPr lang="ru-RU" sz="1200" b="1" dirty="0">
                        <a:solidFill>
                          <a:srgbClr val="C00000"/>
                        </a:solidFill>
                        <a:latin typeface="Times New Roman" panose="02020603050405020304" pitchFamily="18" charset="0"/>
                        <a:cs typeface="Times New Roman" panose="02020603050405020304" pitchFamily="18" charset="0"/>
                      </a:endParaRPr>
                    </a:p>
                  </a:txBody>
                  <a:tcPr marL="91435" marR="91435"/>
                </a:tc>
                <a:tc>
                  <a:txBody>
                    <a:bodyPr/>
                    <a:lstStyle/>
                    <a:p>
                      <a:r>
                        <a:rPr lang="ru-RU" sz="1200" i="1" dirty="0" smtClean="0">
                          <a:solidFill>
                            <a:srgbClr val="C00000"/>
                          </a:solidFill>
                          <a:latin typeface="Times New Roman" panose="02020603050405020304" pitchFamily="18" charset="0"/>
                          <a:cs typeface="Times New Roman" panose="02020603050405020304" pitchFamily="18" charset="0"/>
                        </a:rPr>
                        <a:t>Реквизиты документов, подтверждающих наличие у эксплуатирующей организации на праве собственности или ином законном основании </a:t>
                      </a:r>
                      <a:r>
                        <a:rPr lang="ru-RU" sz="1200" b="1" dirty="0" smtClean="0">
                          <a:solidFill>
                            <a:srgbClr val="C00000"/>
                          </a:solidFill>
                          <a:latin typeface="Times New Roman" panose="02020603050405020304" pitchFamily="18" charset="0"/>
                          <a:cs typeface="Times New Roman" panose="02020603050405020304" pitchFamily="18" charset="0"/>
                        </a:rPr>
                        <a:t>земельных участков, на которых размещается опасный производственный объект, или зданий и сооружений</a:t>
                      </a:r>
                      <a:r>
                        <a:rPr lang="ru-RU" sz="1200" dirty="0" smtClean="0">
                          <a:solidFill>
                            <a:srgbClr val="C00000"/>
                          </a:solidFill>
                          <a:latin typeface="Times New Roman" panose="02020603050405020304" pitchFamily="18" charset="0"/>
                          <a:cs typeface="Times New Roman" panose="02020603050405020304" pitchFamily="18" charset="0"/>
                        </a:rPr>
                        <a:t> </a:t>
                      </a:r>
                      <a:r>
                        <a:rPr lang="ru-RU" sz="1200" i="1" dirty="0" smtClean="0">
                          <a:solidFill>
                            <a:srgbClr val="C00000"/>
                          </a:solidFill>
                          <a:latin typeface="Times New Roman" panose="02020603050405020304" pitchFamily="18" charset="0"/>
                          <a:cs typeface="Times New Roman" panose="02020603050405020304" pitchFamily="18" charset="0"/>
                        </a:rPr>
                        <a:t>на опасном производственном объекте (в случае если соответствующие права на такие </a:t>
                      </a:r>
                      <a:r>
                        <a:rPr lang="ru-RU" sz="1200" b="1" dirty="0" smtClean="0">
                          <a:solidFill>
                            <a:srgbClr val="C00000"/>
                          </a:solidFill>
                          <a:latin typeface="Times New Roman" panose="02020603050405020304" pitchFamily="18" charset="0"/>
                          <a:cs typeface="Times New Roman" panose="02020603050405020304" pitchFamily="18" charset="0"/>
                        </a:rPr>
                        <a:t>земельные участки или здания и сооружения</a:t>
                      </a:r>
                      <a:r>
                        <a:rPr lang="ru-RU" sz="1200" dirty="0" smtClean="0">
                          <a:solidFill>
                            <a:srgbClr val="C00000"/>
                          </a:solidFill>
                          <a:latin typeface="Times New Roman" panose="02020603050405020304" pitchFamily="18" charset="0"/>
                          <a:cs typeface="Times New Roman" panose="02020603050405020304" pitchFamily="18" charset="0"/>
                        </a:rPr>
                        <a:t> </a:t>
                      </a:r>
                      <a:r>
                        <a:rPr lang="ru-RU" sz="1200" i="1" dirty="0" smtClean="0">
                          <a:solidFill>
                            <a:srgbClr val="C00000"/>
                          </a:solidFill>
                          <a:latin typeface="Times New Roman" panose="02020603050405020304" pitchFamily="18" charset="0"/>
                          <a:cs typeface="Times New Roman" panose="02020603050405020304" pitchFamily="18" charset="0"/>
                        </a:rPr>
                        <a:t>(обременения таких земельных участков или зданий и сооружений) зарегистрированы в Едином государственном реестре недвижимости)</a:t>
                      </a:r>
                    </a:p>
                  </a:txBody>
                  <a:tcPr marL="91435" marR="91435"/>
                </a:tc>
              </a:tr>
            </a:tbl>
          </a:graphicData>
        </a:graphic>
      </p:graphicFrame>
    </p:spTree>
    <p:extLst>
      <p:ext uri="{BB962C8B-B14F-4D97-AF65-F5344CB8AC3E}">
        <p14:creationId xmlns:p14="http://schemas.microsoft.com/office/powerpoint/2010/main" val="720713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3" name="Прямоугольник 12"/>
          <p:cNvSpPr/>
          <p:nvPr/>
        </p:nvSpPr>
        <p:spPr>
          <a:xfrm>
            <a:off x="1735666" y="6597650"/>
            <a:ext cx="9313333" cy="128586"/>
          </a:xfrm>
          <a:prstGeom prst="rect">
            <a:avLst/>
          </a:prstGeom>
          <a:solidFill>
            <a:schemeClr val="bg1">
              <a:alpha val="64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endParaRPr lang="ru-RU" altLang="ru-RU">
              <a:solidFill>
                <a:srgbClr val="000000"/>
              </a:solidFill>
              <a:effectLst>
                <a:outerShdw blurRad="38100" dist="38100" dir="2700000" algn="tl">
                  <a:srgbClr val="C0C0C0"/>
                </a:outerShdw>
              </a:effectLst>
              <a:cs typeface="Times New Roman" panose="02020603050405020304" pitchFamily="18" charset="0"/>
            </a:endParaRPr>
          </a:p>
        </p:txBody>
      </p:sp>
      <p:sp>
        <p:nvSpPr>
          <p:cNvPr id="21507" name="Заголовок 1"/>
          <p:cNvSpPr txBox="1">
            <a:spLocks/>
          </p:cNvSpPr>
          <p:nvPr/>
        </p:nvSpPr>
        <p:spPr bwMode="auto">
          <a:xfrm>
            <a:off x="1143000" y="0"/>
            <a:ext cx="9906000" cy="889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7" tIns="36004" rIns="72007" bIns="36004"/>
          <a:lstStyle>
            <a:lvl1pPr defTabSz="719138">
              <a:lnSpc>
                <a:spcPct val="90000"/>
              </a:lnSpc>
              <a:spcBef>
                <a:spcPts val="1000"/>
              </a:spcBef>
              <a:buFont typeface="Arial" panose="020B0604020202020204" pitchFamily="34" charset="0"/>
              <a:buChar char="•"/>
              <a:tabLst>
                <a:tab pos="9672638" algn="l"/>
              </a:tabLst>
              <a:defRPr sz="2800">
                <a:solidFill>
                  <a:schemeClr val="tx1"/>
                </a:solidFill>
                <a:latin typeface="Calibri" panose="020F0502020204030204" pitchFamily="34" charset="0"/>
              </a:defRPr>
            </a:lvl1pPr>
            <a:lvl2pPr marL="742950" indent="-285750" defTabSz="719138">
              <a:lnSpc>
                <a:spcPct val="90000"/>
              </a:lnSpc>
              <a:spcBef>
                <a:spcPts val="500"/>
              </a:spcBef>
              <a:buFont typeface="Arial" panose="020B0604020202020204" pitchFamily="34" charset="0"/>
              <a:buChar char="•"/>
              <a:tabLst>
                <a:tab pos="9672638" algn="l"/>
              </a:tabLst>
              <a:defRPr sz="2400">
                <a:solidFill>
                  <a:schemeClr val="tx1"/>
                </a:solidFill>
                <a:latin typeface="Calibri" panose="020F0502020204030204" pitchFamily="34" charset="0"/>
              </a:defRPr>
            </a:lvl2pPr>
            <a:lvl3pPr marL="1143000" indent="-228600" defTabSz="719138">
              <a:lnSpc>
                <a:spcPct val="90000"/>
              </a:lnSpc>
              <a:spcBef>
                <a:spcPts val="500"/>
              </a:spcBef>
              <a:buFont typeface="Arial" panose="020B0604020202020204" pitchFamily="34" charset="0"/>
              <a:buChar char="•"/>
              <a:tabLst>
                <a:tab pos="9672638" algn="l"/>
              </a:tabLst>
              <a:defRPr sz="2000">
                <a:solidFill>
                  <a:schemeClr val="tx1"/>
                </a:solidFill>
                <a:latin typeface="Calibri" panose="020F0502020204030204" pitchFamily="34" charset="0"/>
              </a:defRPr>
            </a:lvl3pPr>
            <a:lvl4pPr marL="1600200" indent="-228600" defTabSz="719138">
              <a:lnSpc>
                <a:spcPct val="90000"/>
              </a:lnSpc>
              <a:spcBef>
                <a:spcPts val="500"/>
              </a:spcBef>
              <a:buFont typeface="Arial" panose="020B0604020202020204" pitchFamily="34" charset="0"/>
              <a:buChar char="•"/>
              <a:tabLst>
                <a:tab pos="9672638" algn="l"/>
              </a:tabLst>
              <a:defRPr sz="2000">
                <a:solidFill>
                  <a:schemeClr val="tx1"/>
                </a:solidFill>
                <a:latin typeface="Calibri" panose="020F0502020204030204" pitchFamily="34" charset="0"/>
              </a:defRPr>
            </a:lvl4pPr>
            <a:lvl5pPr marL="2057400" indent="-228600" defTabSz="719138">
              <a:lnSpc>
                <a:spcPct val="90000"/>
              </a:lnSpc>
              <a:spcBef>
                <a:spcPts val="500"/>
              </a:spcBef>
              <a:buFont typeface="Arial" panose="020B0604020202020204" pitchFamily="34" charset="0"/>
              <a:buChar char="•"/>
              <a:tabLst>
                <a:tab pos="9672638" algn="l"/>
              </a:tabLst>
              <a:defRPr sz="2000">
                <a:solidFill>
                  <a:schemeClr val="tx1"/>
                </a:solidFill>
                <a:latin typeface="Calibri" panose="020F0502020204030204" pitchFamily="34" charset="0"/>
              </a:defRPr>
            </a:lvl5pPr>
            <a:lvl6pPr marL="25146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6pPr>
            <a:lvl7pPr marL="29718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7pPr>
            <a:lvl8pPr marL="34290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8pPr>
            <a:lvl9pPr marL="3886200" indent="-228600" defTabSz="719138" eaLnBrk="0" fontAlgn="base" hangingPunct="0">
              <a:lnSpc>
                <a:spcPct val="90000"/>
              </a:lnSpc>
              <a:spcBef>
                <a:spcPts val="500"/>
              </a:spcBef>
              <a:spcAft>
                <a:spcPct val="0"/>
              </a:spcAft>
              <a:buFont typeface="Arial" panose="020B0604020202020204" pitchFamily="34" charset="0"/>
              <a:buChar char="•"/>
              <a:tabLst>
                <a:tab pos="9672638" algn="l"/>
              </a:tabLst>
              <a:defRPr sz="2000">
                <a:solidFill>
                  <a:schemeClr val="tx1"/>
                </a:solidFill>
                <a:latin typeface="Calibri" panose="020F0502020204030204" pitchFamily="34" charset="0"/>
              </a:defRPr>
            </a:lvl9pPr>
          </a:lstStyle>
          <a:p>
            <a:pPr algn="r">
              <a:lnSpc>
                <a:spcPct val="100000"/>
              </a:lnSpc>
              <a:spcBef>
                <a:spcPct val="0"/>
              </a:spcBef>
              <a:buFontTx/>
              <a:buNone/>
            </a:pPr>
            <a:r>
              <a:rPr lang="ru-RU" altLang="ru-RU" sz="4500">
                <a:solidFill>
                  <a:srgbClr val="FFC000"/>
                </a:solidFill>
                <a:latin typeface="Times New Roman" panose="02020603050405020304" pitchFamily="18" charset="0"/>
              </a:rPr>
              <a:t/>
            </a:r>
            <a:br>
              <a:rPr lang="ru-RU" altLang="ru-RU" sz="4500">
                <a:solidFill>
                  <a:srgbClr val="FFC000"/>
                </a:solidFill>
                <a:latin typeface="Times New Roman" panose="02020603050405020304" pitchFamily="18" charset="0"/>
              </a:rPr>
            </a:br>
            <a:endParaRPr lang="ru-RU" altLang="ru-RU" sz="600">
              <a:solidFill>
                <a:srgbClr val="EEECE1"/>
              </a:solidFill>
              <a:latin typeface="Calibri Light" panose="020F0302020204030204" pitchFamily="34" charset="0"/>
            </a:endParaRPr>
          </a:p>
        </p:txBody>
      </p:sp>
      <p:pic>
        <p:nvPicPr>
          <p:cNvPr id="21508" name="Рисунок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0"/>
            <a:ext cx="12192000" cy="104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descr="Ростехнадзор"/>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46" y="-69340"/>
            <a:ext cx="630331" cy="738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785778" y="29543"/>
            <a:ext cx="4446624" cy="887422"/>
          </a:xfrm>
          <a:prstGeom prst="rect">
            <a:avLst/>
          </a:prstGeom>
          <a:noFill/>
        </p:spPr>
        <p:txBody>
          <a:bodyPr wrap="square">
            <a:spAutoFit/>
          </a:bodyPr>
          <a:lstStyle/>
          <a:p>
            <a:pPr>
              <a:defRPr/>
            </a:pPr>
            <a:r>
              <a:rPr lang="ru-RU" sz="1600" dirty="0" smtClean="0">
                <a:solidFill>
                  <a:schemeClr val="bg1"/>
                </a:solidFill>
                <a:effectLst>
                  <a:outerShdw blurRad="38100" dist="38100" dir="2700000" algn="tl">
                    <a:srgbClr val="000000">
                      <a:alpha val="43137"/>
                    </a:srgbClr>
                  </a:outerShdw>
                </a:effectLst>
              </a:rPr>
              <a:t>Федеральная служба по экологическому, технологическому и атомному надзору</a:t>
            </a:r>
          </a:p>
          <a:p>
            <a:pPr>
              <a:spcBef>
                <a:spcPts val="200"/>
              </a:spcBef>
              <a:defRPr/>
            </a:pPr>
            <a:r>
              <a:rPr lang="ru-RU" dirty="0" smtClean="0">
                <a:solidFill>
                  <a:schemeClr val="bg1"/>
                </a:solidFill>
                <a:effectLst>
                  <a:outerShdw blurRad="38100" dist="38100" dir="2700000" algn="tl">
                    <a:srgbClr val="000000">
                      <a:alpha val="43137"/>
                    </a:srgbClr>
                  </a:outerShdw>
                </a:effectLst>
              </a:rPr>
              <a:t>МТУ РОСТЕХНАДЗОРА</a:t>
            </a:r>
            <a:endParaRPr lang="ru-RU" dirty="0">
              <a:solidFill>
                <a:schemeClr val="bg1"/>
              </a:solidFill>
              <a:effectLst>
                <a:outerShdw blurRad="38100" dist="38100" dir="2700000" algn="tl">
                  <a:srgbClr val="000000">
                    <a:alpha val="43137"/>
                  </a:srgbClr>
                </a:outerShdw>
              </a:effectLst>
            </a:endParaRPr>
          </a:p>
        </p:txBody>
      </p:sp>
      <p:sp>
        <p:nvSpPr>
          <p:cNvPr id="21512" name="Text Box 4"/>
          <p:cNvSpPr txBox="1">
            <a:spLocks noChangeArrowheads="1"/>
          </p:cNvSpPr>
          <p:nvPr/>
        </p:nvSpPr>
        <p:spPr bwMode="auto">
          <a:xfrm>
            <a:off x="0" y="6457279"/>
            <a:ext cx="12192000" cy="32993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7287" tIns="53643" rIns="107287" bIns="5364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defRPr/>
            </a:pPr>
            <a:r>
              <a:rPr lang="ru-RU" sz="1600" dirty="0" smtClean="0">
                <a:solidFill>
                  <a:schemeClr val="bg1"/>
                </a:solidFill>
                <a:effectLst>
                  <a:outerShdw blurRad="38100" dist="38100" dir="2700000" algn="tl">
                    <a:srgbClr val="000000">
                      <a:alpha val="43137"/>
                    </a:srgbClr>
                  </a:outerShdw>
                </a:effectLst>
              </a:rPr>
              <a:t>18.03.2026</a:t>
            </a:r>
            <a:endParaRPr lang="ru-RU" sz="1600" dirty="0">
              <a:solidFill>
                <a:schemeClr val="bg1"/>
              </a:solidFill>
              <a:effectLst>
                <a:outerShdw blurRad="38100" dist="38100" dir="2700000" algn="tl">
                  <a:srgbClr val="000000">
                    <a:alpha val="43137"/>
                  </a:srgbClr>
                </a:outerShdw>
              </a:effectLst>
            </a:endParaRPr>
          </a:p>
        </p:txBody>
      </p:sp>
      <p:graphicFrame>
        <p:nvGraphicFramePr>
          <p:cNvPr id="7" name="Диаграмма 8"/>
          <p:cNvGraphicFramePr>
            <a:graphicFrameLocks noGrp="1"/>
          </p:cNvGraphicFramePr>
          <p:nvPr/>
        </p:nvGraphicFramePr>
        <p:xfrm>
          <a:off x="2147483647" y="2147483647"/>
          <a:ext cx="0" cy="0"/>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5361254" y="0"/>
            <a:ext cx="6563456" cy="707886"/>
          </a:xfrm>
          <a:prstGeom prst="rect">
            <a:avLst/>
          </a:prstGeom>
          <a:noFill/>
        </p:spPr>
        <p:txBody>
          <a:bodyPr wrap="square">
            <a:spAutoFit/>
          </a:bodyPr>
          <a:lstStyle/>
          <a:p>
            <a:pPr>
              <a:defRPr/>
            </a:pPr>
            <a:r>
              <a:rPr lang="ru-RU" sz="2000" dirty="0">
                <a:solidFill>
                  <a:schemeClr val="bg1"/>
                </a:solidFill>
                <a:effectLst>
                  <a:outerShdw blurRad="38100" dist="38100" dir="2700000" algn="tl">
                    <a:srgbClr val="000000">
                      <a:alpha val="43137"/>
                    </a:srgbClr>
                  </a:outerShdw>
                </a:effectLst>
              </a:rPr>
              <a:t>Отдел </a:t>
            </a:r>
            <a:r>
              <a:rPr lang="ru-RU" sz="2000" dirty="0" smtClean="0">
                <a:solidFill>
                  <a:schemeClr val="bg1"/>
                </a:solidFill>
                <a:effectLst>
                  <a:outerShdw blurRad="38100" dist="38100" dir="2700000" algn="tl">
                    <a:srgbClr val="000000">
                      <a:alpha val="43137"/>
                    </a:srgbClr>
                  </a:outerShdw>
                </a:effectLst>
              </a:rPr>
              <a:t>оценок, регистрации ОПО и лицензирования деятельности в области промышленной безопасности</a:t>
            </a:r>
            <a:endParaRPr lang="ru-RU" sz="2000" dirty="0">
              <a:solidFill>
                <a:schemeClr val="bg1"/>
              </a:solidFill>
              <a:effectLst>
                <a:outerShdw blurRad="38100" dist="38100" dir="2700000" algn="tl">
                  <a:srgbClr val="000000">
                    <a:alpha val="43137"/>
                  </a:srgbClr>
                </a:outerShdw>
              </a:effectLst>
            </a:endParaRPr>
          </a:p>
        </p:txBody>
      </p:sp>
      <p:sp>
        <p:nvSpPr>
          <p:cNvPr id="2" name="Овал 1"/>
          <p:cNvSpPr/>
          <p:nvPr/>
        </p:nvSpPr>
        <p:spPr>
          <a:xfrm>
            <a:off x="11656194" y="6248200"/>
            <a:ext cx="525496" cy="5227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9</a:t>
            </a:r>
          </a:p>
        </p:txBody>
      </p:sp>
      <p:graphicFrame>
        <p:nvGraphicFramePr>
          <p:cNvPr id="11" name="Таблица 10"/>
          <p:cNvGraphicFramePr>
            <a:graphicFrameLocks noGrp="1"/>
          </p:cNvGraphicFramePr>
          <p:nvPr>
            <p:extLst>
              <p:ext uri="{D42A27DB-BD31-4B8C-83A1-F6EECF244321}">
                <p14:modId xmlns:p14="http://schemas.microsoft.com/office/powerpoint/2010/main" val="524613248"/>
              </p:ext>
            </p:extLst>
          </p:nvPr>
        </p:nvGraphicFramePr>
        <p:xfrm>
          <a:off x="77002" y="973620"/>
          <a:ext cx="11847708" cy="5235825"/>
        </p:xfrm>
        <a:graphic>
          <a:graphicData uri="http://schemas.openxmlformats.org/drawingml/2006/table">
            <a:tbl>
              <a:tblPr firstRow="1" bandRow="1">
                <a:tableStyleId>{5C22544A-7EE6-4342-B048-85BDC9FD1C3A}</a:tableStyleId>
              </a:tblPr>
              <a:tblGrid>
                <a:gridCol w="534351"/>
                <a:gridCol w="4862760"/>
                <a:gridCol w="694679"/>
                <a:gridCol w="5755918"/>
              </a:tblGrid>
              <a:tr h="600479">
                <a:tc>
                  <a:txBody>
                    <a:bodyPr/>
                    <a:lstStyle/>
                    <a:p>
                      <a:endParaRPr lang="ru-RU" sz="1800" dirty="0"/>
                    </a:p>
                  </a:txBody>
                  <a:tcPr marT="45728" marB="45728">
                    <a:solidFill>
                      <a:schemeClr val="bg1"/>
                    </a:solidFill>
                  </a:tcPr>
                </a:tc>
                <a:tc>
                  <a:txBody>
                    <a:bodyPr/>
                    <a:lstStyle/>
                    <a:p>
                      <a:pPr algn="ctr"/>
                      <a:r>
                        <a:rPr lang="ru-RU" sz="1100" b="1" dirty="0" smtClean="0">
                          <a:solidFill>
                            <a:schemeClr val="tx1"/>
                          </a:solidFill>
                          <a:latin typeface="Times New Roman" panose="02020603050405020304" pitchFamily="18" charset="0"/>
                          <a:cs typeface="Times New Roman" panose="02020603050405020304" pitchFamily="18" charset="0"/>
                        </a:rPr>
                        <a:t>Документы (сведения), подтверждающие наличие у эксплуатирующей организации ОПО согласно административного регламента (приказ Ростехнадзора от 08.04.2019 № 140)</a:t>
                      </a:r>
                      <a:endParaRPr lang="ru-RU" sz="1100" b="1" dirty="0">
                        <a:solidFill>
                          <a:schemeClr val="tx1"/>
                        </a:solidFill>
                        <a:latin typeface="Times New Roman" panose="02020603050405020304" pitchFamily="18" charset="0"/>
                        <a:cs typeface="Times New Roman" panose="02020603050405020304" pitchFamily="18" charset="0"/>
                      </a:endParaRPr>
                    </a:p>
                  </a:txBody>
                  <a:tcPr marT="45728" marB="45728">
                    <a:solidFill>
                      <a:schemeClr val="bg1"/>
                    </a:solidFill>
                  </a:tcPr>
                </a:tc>
                <a:tc>
                  <a:txBody>
                    <a:bodyPr/>
                    <a:lstStyle/>
                    <a:p>
                      <a:endParaRPr lang="ru-RU" sz="1100" b="1" dirty="0">
                        <a:latin typeface="Times New Roman" panose="02020603050405020304" pitchFamily="18" charset="0"/>
                        <a:cs typeface="Times New Roman" panose="02020603050405020304" pitchFamily="18" charset="0"/>
                      </a:endParaRPr>
                    </a:p>
                  </a:txBody>
                  <a:tcPr marT="45728" marB="45728">
                    <a:solidFill>
                      <a:schemeClr val="bg1"/>
                    </a:solidFill>
                  </a:tcPr>
                </a:tc>
                <a:tc>
                  <a:txBody>
                    <a:bodyPr/>
                    <a:lstStyle/>
                    <a:p>
                      <a:pPr algn="ctr"/>
                      <a:r>
                        <a:rPr lang="ru-RU" sz="1100" b="1" dirty="0" smtClean="0">
                          <a:solidFill>
                            <a:srgbClr val="C00000"/>
                          </a:solidFill>
                          <a:latin typeface="Times New Roman" panose="02020603050405020304" pitchFamily="18" charset="0"/>
                          <a:cs typeface="Times New Roman" panose="02020603050405020304" pitchFamily="18" charset="0"/>
                        </a:rPr>
                        <a:t>Документы (сведения), подтверждающие наличие у эксплуатирующей организации ОПО согласно постановления Правительства Российской Федерации от 03.09.2025 № 1363</a:t>
                      </a:r>
                      <a:endParaRPr lang="ru-RU" sz="1100" b="1" dirty="0">
                        <a:solidFill>
                          <a:srgbClr val="C00000"/>
                        </a:solidFill>
                        <a:latin typeface="Times New Roman" panose="02020603050405020304" pitchFamily="18" charset="0"/>
                        <a:cs typeface="Times New Roman" panose="02020603050405020304" pitchFamily="18" charset="0"/>
                      </a:endParaRPr>
                    </a:p>
                  </a:txBody>
                  <a:tcPr marT="45728" marB="45728">
                    <a:solidFill>
                      <a:schemeClr val="bg1"/>
                    </a:solidFill>
                  </a:tcPr>
                </a:tc>
              </a:tr>
              <a:tr h="2053483">
                <a:tc>
                  <a:txBody>
                    <a:bodyPr/>
                    <a:lstStyle/>
                    <a:p>
                      <a:pPr algn="ctr"/>
                      <a:r>
                        <a:rPr lang="ru-RU" sz="1200" b="1" dirty="0" smtClean="0">
                          <a:latin typeface="Times New Roman" panose="02020603050405020304" pitchFamily="18" charset="0"/>
                          <a:cs typeface="Times New Roman" panose="02020603050405020304" pitchFamily="18" charset="0"/>
                        </a:rPr>
                        <a:t>3.</a:t>
                      </a:r>
                      <a:endParaRPr lang="ru-RU" sz="1200" b="1" dirty="0">
                        <a:latin typeface="Times New Roman" panose="02020603050405020304" pitchFamily="18" charset="0"/>
                        <a:cs typeface="Times New Roman" panose="02020603050405020304" pitchFamily="18" charset="0"/>
                      </a:endParaRPr>
                    </a:p>
                  </a:txBody>
                  <a:tcPr marT="45728" marB="45728"/>
                </a:tc>
                <a:tc>
                  <a:txBody>
                    <a:bodyPr/>
                    <a:lstStyle/>
                    <a:p>
                      <a:r>
                        <a:rPr lang="ru-RU" sz="1100" i="1" dirty="0" smtClean="0">
                          <a:latin typeface="Times New Roman" panose="02020603050405020304" pitchFamily="18" charset="0"/>
                          <a:cs typeface="Times New Roman" panose="02020603050405020304" pitchFamily="18" charset="0"/>
                        </a:rPr>
                        <a:t>На ОПО, на которых в соответствии с технологической документацией, предусмотренной федеральными нормами и правилами в области промышленной безопасности, осуществляется непрерывный производственный процесс основной производственной деятельности, обусловленной особенностями технологического процесса, вместо документов, предусмотренных абзацем первым подпункта 2 пункта 20 Административного регламента, заявитель вправе представить документы (в свободной форме), подтверждающие согласие собственника такого ОПО на его эксплуатацию, при предоставлении документов, подтверждающих непрерывность производственного процесса основной производственной деятельности, обусловленной особенностями технологического процесса</a:t>
                      </a:r>
                    </a:p>
                  </a:txBody>
                  <a:tcPr marT="45728" marB="45728"/>
                </a:tc>
                <a:tc>
                  <a:txBody>
                    <a:bodyPr/>
                    <a:lstStyle/>
                    <a:p>
                      <a:pPr algn="ctr"/>
                      <a:r>
                        <a:rPr lang="ru-RU" sz="1200" b="1" dirty="0" smtClean="0">
                          <a:solidFill>
                            <a:srgbClr val="C00000"/>
                          </a:solidFill>
                          <a:latin typeface="Times New Roman" panose="02020603050405020304" pitchFamily="18" charset="0"/>
                          <a:cs typeface="Times New Roman" panose="02020603050405020304" pitchFamily="18" charset="0"/>
                        </a:rPr>
                        <a:t>3.</a:t>
                      </a:r>
                      <a:endParaRPr lang="ru-RU" sz="1200" b="1" dirty="0">
                        <a:solidFill>
                          <a:srgbClr val="C00000"/>
                        </a:solidFill>
                        <a:latin typeface="Times New Roman" panose="02020603050405020304" pitchFamily="18" charset="0"/>
                        <a:cs typeface="Times New Roman" panose="02020603050405020304" pitchFamily="18" charset="0"/>
                      </a:endParaRPr>
                    </a:p>
                  </a:txBody>
                  <a:tcPr marT="45728" marB="45728"/>
                </a:tc>
                <a:tc>
                  <a:txBody>
                    <a:bodyPr/>
                    <a:lstStyle/>
                    <a:p>
                      <a:r>
                        <a:rPr lang="ru-RU" sz="1100" i="1" dirty="0" smtClean="0">
                          <a:solidFill>
                            <a:srgbClr val="C00000"/>
                          </a:solidFill>
                          <a:latin typeface="Times New Roman" panose="02020603050405020304" pitchFamily="18" charset="0"/>
                          <a:cs typeface="Times New Roman" panose="02020603050405020304" pitchFamily="18" charset="0"/>
                        </a:rPr>
                        <a:t>Для регистрации в государственном реестре опасного производственного объекта, на котором в соответствии с технологической документацией, предусмотренной федеральными нормами и правилами в области промышленной безопасности, осуществляется непрерывный производственный процесс основной производственной деятельности, обусловленной особенностями технологического процесса, вместо копий документов и сведений, предусмотренных подпунктами "б" и "в" пункта 13 настоящих Правил, эксплуатирующая организация вправе представить в федеральный орган исполнительной власти или Корпорацию согласие собственника такого объекта на его эксплуатацию (в свободной форме), а также документы, подтверждающие непрерывность производственного процесса основной производственной деятельности, обусловленной особенностями технологического процесса</a:t>
                      </a:r>
                    </a:p>
                  </a:txBody>
                  <a:tcPr marT="45728" marB="45728"/>
                </a:tc>
              </a:tr>
              <a:tr h="2581863">
                <a:tc>
                  <a:txBody>
                    <a:bodyPr/>
                    <a:lstStyle/>
                    <a:p>
                      <a:pPr algn="ctr"/>
                      <a:endParaRPr lang="ru-RU" sz="1200" b="1" dirty="0">
                        <a:latin typeface="Times New Roman" panose="02020603050405020304" pitchFamily="18" charset="0"/>
                        <a:cs typeface="Times New Roman" panose="02020603050405020304" pitchFamily="18" charset="0"/>
                      </a:endParaRPr>
                    </a:p>
                  </a:txBody>
                  <a:tcPr marT="45728" marB="45728"/>
                </a:tc>
                <a:tc>
                  <a:txBody>
                    <a:bodyPr/>
                    <a:lstStyle/>
                    <a:p>
                      <a:endParaRPr lang="ru-RU" sz="1200" dirty="0" smtClean="0">
                        <a:latin typeface="Times New Roman" panose="02020603050405020304" pitchFamily="18" charset="0"/>
                        <a:cs typeface="Times New Roman" panose="02020603050405020304" pitchFamily="18" charset="0"/>
                      </a:endParaRPr>
                    </a:p>
                    <a:p>
                      <a:endParaRPr lang="ru-RU" sz="1200" dirty="0" smtClean="0">
                        <a:latin typeface="Times New Roman" panose="02020603050405020304" pitchFamily="18" charset="0"/>
                        <a:cs typeface="Times New Roman" panose="02020603050405020304" pitchFamily="18" charset="0"/>
                      </a:endParaRPr>
                    </a:p>
                    <a:p>
                      <a:endParaRPr lang="ru-RU" sz="1200" dirty="0" smtClean="0">
                        <a:latin typeface="Times New Roman" panose="02020603050405020304" pitchFamily="18" charset="0"/>
                        <a:cs typeface="Times New Roman" panose="02020603050405020304" pitchFamily="18" charset="0"/>
                      </a:endParaRPr>
                    </a:p>
                    <a:p>
                      <a:endParaRPr lang="ru-RU" sz="1200" dirty="0" smtClean="0">
                        <a:latin typeface="Times New Roman" panose="02020603050405020304" pitchFamily="18" charset="0"/>
                        <a:cs typeface="Times New Roman" panose="02020603050405020304" pitchFamily="18" charset="0"/>
                      </a:endParaRPr>
                    </a:p>
                    <a:p>
                      <a:r>
                        <a:rPr lang="ru-RU" sz="1200" b="1" i="1" dirty="0" smtClean="0">
                          <a:solidFill>
                            <a:srgbClr val="FF3300"/>
                          </a:solidFill>
                          <a:latin typeface="Times New Roman" panose="02020603050405020304" pitchFamily="18" charset="0"/>
                          <a:cs typeface="Times New Roman" panose="02020603050405020304" pitchFamily="18" charset="0"/>
                        </a:rPr>
                        <a:t>Добавлены</a:t>
                      </a:r>
                      <a:r>
                        <a:rPr lang="ru-RU" sz="1200" b="1" i="1" baseline="0" dirty="0" smtClean="0">
                          <a:solidFill>
                            <a:srgbClr val="FF3300"/>
                          </a:solidFill>
                          <a:latin typeface="Times New Roman" panose="02020603050405020304" pitchFamily="18" charset="0"/>
                          <a:cs typeface="Times New Roman" panose="02020603050405020304" pitchFamily="18" charset="0"/>
                        </a:rPr>
                        <a:t> и уточнены документы и сведения, </a:t>
                      </a:r>
                    </a:p>
                    <a:p>
                      <a:r>
                        <a:rPr lang="ru-RU" sz="1200" b="1" i="1" baseline="0" dirty="0" smtClean="0">
                          <a:solidFill>
                            <a:srgbClr val="FF3300"/>
                          </a:solidFill>
                          <a:latin typeface="Times New Roman" panose="02020603050405020304" pitchFamily="18" charset="0"/>
                          <a:cs typeface="Times New Roman" panose="02020603050405020304" pitchFamily="18" charset="0"/>
                        </a:rPr>
                        <a:t>подтверждающие право владения и иное законное </a:t>
                      </a:r>
                    </a:p>
                    <a:p>
                      <a:r>
                        <a:rPr lang="ru-RU" sz="1200" b="1" i="1" baseline="0" dirty="0" smtClean="0">
                          <a:solidFill>
                            <a:srgbClr val="FF3300"/>
                          </a:solidFill>
                          <a:latin typeface="Times New Roman" panose="02020603050405020304" pitchFamily="18" charset="0"/>
                          <a:cs typeface="Times New Roman" panose="02020603050405020304" pitchFamily="18" charset="0"/>
                        </a:rPr>
                        <a:t>основание ОПО, представляемые заявителем </a:t>
                      </a:r>
                    </a:p>
                    <a:p>
                      <a:r>
                        <a:rPr lang="ru-RU" sz="1200" b="1" i="1" baseline="0" dirty="0" smtClean="0">
                          <a:solidFill>
                            <a:srgbClr val="FF3300"/>
                          </a:solidFill>
                          <a:latin typeface="Times New Roman" panose="02020603050405020304" pitchFamily="18" charset="0"/>
                          <a:cs typeface="Times New Roman" panose="02020603050405020304" pitchFamily="18" charset="0"/>
                        </a:rPr>
                        <a:t>для получения государственной услуги</a:t>
                      </a:r>
                      <a:endParaRPr lang="ru-RU" sz="1200" b="1" i="1" dirty="0">
                        <a:solidFill>
                          <a:srgbClr val="FF3300"/>
                        </a:solidFill>
                        <a:latin typeface="Times New Roman" panose="02020603050405020304" pitchFamily="18" charset="0"/>
                        <a:cs typeface="Times New Roman" panose="02020603050405020304" pitchFamily="18" charset="0"/>
                      </a:endParaRPr>
                    </a:p>
                  </a:txBody>
                  <a:tcPr marT="45728" marB="45728"/>
                </a:tc>
                <a:tc>
                  <a:txBody>
                    <a:bodyPr/>
                    <a:lstStyle/>
                    <a:p>
                      <a:pPr algn="ctr"/>
                      <a:r>
                        <a:rPr lang="ru-RU" sz="1200" b="1" dirty="0" smtClean="0">
                          <a:solidFill>
                            <a:srgbClr val="C00000"/>
                          </a:solidFill>
                          <a:latin typeface="Times New Roman" panose="02020603050405020304" pitchFamily="18" charset="0"/>
                          <a:cs typeface="Times New Roman" panose="02020603050405020304" pitchFamily="18" charset="0"/>
                        </a:rPr>
                        <a:t>4.</a:t>
                      </a:r>
                      <a:endParaRPr lang="ru-RU" sz="1200" b="1" dirty="0">
                        <a:solidFill>
                          <a:srgbClr val="C00000"/>
                        </a:solidFill>
                        <a:latin typeface="Times New Roman" panose="02020603050405020304" pitchFamily="18" charset="0"/>
                        <a:cs typeface="Times New Roman" panose="02020603050405020304" pitchFamily="18" charset="0"/>
                      </a:endParaRPr>
                    </a:p>
                  </a:txBody>
                  <a:tcPr marT="45728" marB="45728"/>
                </a:tc>
                <a:tc>
                  <a:txBody>
                    <a:bodyPr/>
                    <a:lstStyle/>
                    <a:p>
                      <a:r>
                        <a:rPr lang="ru-RU" sz="1100" i="1" dirty="0" smtClean="0">
                          <a:solidFill>
                            <a:srgbClr val="C00000"/>
                          </a:solidFill>
                          <a:latin typeface="Times New Roman" panose="02020603050405020304" pitchFamily="18" charset="0"/>
                          <a:cs typeface="Times New Roman" panose="02020603050405020304" pitchFamily="18" charset="0"/>
                        </a:rPr>
                        <a:t>Для регистрации опасного производственного объекта в государственном реестре, а также при внесении изменений в сведения, содержащиеся в государственном реестре, до момента государственной регистрации права собственности на здание, сооружение на опасном производственном объекте или иных прав на такие здание, сооружение (обременений таких здания, сооружения), являющихся законными основаниями наличия у эксплуатирующей организации таких здания, сооружения, вместо копий документов, предусмотренных абзацами первым и вторым подпункта "б" пункта 13 настоящих Правил, эксплуатирующая организация вправе представить в федеральный орган исполнительной власти или Корпорацию копию технического плана таких здания, сооружения и (или) копию правоустанавливающего документа на земельный участок, на котором размещаются такие здание, сооружение, а в случае, если такие здание, сооружение могут быть размещены на земельном участке без предоставления земельного участка и установления сервитута, - копию разрешения на использование земель и земельного участка, находящихся в государственной или муниципальной собственности</a:t>
                      </a:r>
                    </a:p>
                  </a:txBody>
                  <a:tcPr marT="45728" marB="45728"/>
                </a:tc>
              </a:tr>
            </a:tbl>
          </a:graphicData>
        </a:graphic>
      </p:graphicFrame>
      <p:sp>
        <p:nvSpPr>
          <p:cNvPr id="12" name="Стрелка вправо 1"/>
          <p:cNvSpPr>
            <a:spLocks noChangeArrowheads="1"/>
          </p:cNvSpPr>
          <p:nvPr/>
        </p:nvSpPr>
        <p:spPr bwMode="auto">
          <a:xfrm>
            <a:off x="4743452" y="4684813"/>
            <a:ext cx="977900" cy="360362"/>
          </a:xfrm>
          <a:prstGeom prst="rightArrow">
            <a:avLst>
              <a:gd name="adj1" fmla="val 50000"/>
              <a:gd name="adj2" fmla="val 49926"/>
            </a:avLst>
          </a:prstGeom>
          <a:solidFill>
            <a:srgbClr val="92D050"/>
          </a:solidFill>
          <a:ln w="9525" cap="sq"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Tree>
    <p:extLst>
      <p:ext uri="{BB962C8B-B14F-4D97-AF65-F5344CB8AC3E}">
        <p14:creationId xmlns:p14="http://schemas.microsoft.com/office/powerpoint/2010/main" val="261443514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4371</TotalTime>
  <Words>3594</Words>
  <Application>Microsoft Office PowerPoint</Application>
  <PresentationFormat>Широкоэкранный</PresentationFormat>
  <Paragraphs>342</Paragraphs>
  <Slides>15</Slides>
  <Notes>15</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15</vt:i4>
      </vt:variant>
    </vt:vector>
  </HeadingPairs>
  <TitlesOfParts>
    <vt:vector size="23" baseType="lpstr">
      <vt:lpstr>Arial</vt:lpstr>
      <vt:lpstr>Arial Black</vt:lpstr>
      <vt:lpstr>Bahnschrift SemiBold SemiConden</vt:lpstr>
      <vt:lpstr>Calibri</vt:lpstr>
      <vt:lpstr>Calibri Light</vt:lpstr>
      <vt:lpstr>Times New Roman</vt:lpstr>
      <vt:lpstr>Тема Office</vt:lpstr>
      <vt:lpstr>Image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Яскин Александр Владимирович</dc:creator>
  <cp:lastModifiedBy>Кроликов Александр Анатольевич</cp:lastModifiedBy>
  <cp:revision>311</cp:revision>
  <cp:lastPrinted>2025-02-03T08:55:32Z</cp:lastPrinted>
  <dcterms:created xsi:type="dcterms:W3CDTF">2021-05-21T07:05:10Z</dcterms:created>
  <dcterms:modified xsi:type="dcterms:W3CDTF">2026-03-11T07:45:16Z</dcterms:modified>
</cp:coreProperties>
</file>